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56" r:id="rId2"/>
    <p:sldId id="257" r:id="rId3"/>
    <p:sldId id="278" r:id="rId4"/>
    <p:sldId id="279" r:id="rId5"/>
    <p:sldId id="280" r:id="rId6"/>
    <p:sldId id="264" r:id="rId7"/>
    <p:sldId id="275" r:id="rId8"/>
    <p:sldId id="266" r:id="rId9"/>
    <p:sldId id="267" r:id="rId10"/>
    <p:sldId id="268" r:id="rId11"/>
    <p:sldId id="269" r:id="rId12"/>
    <p:sldId id="270" r:id="rId13"/>
    <p:sldId id="271" r:id="rId14"/>
    <p:sldId id="272" r:id="rId15"/>
    <p:sldId id="276" r:id="rId16"/>
    <p:sldId id="277" r:id="rId17"/>
    <p:sldId id="274" r:id="rId18"/>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56"/>
    <p:restoredTop sz="94643"/>
  </p:normalViewPr>
  <p:slideViewPr>
    <p:cSldViewPr snapToGrid="0" snapToObjects="1">
      <p:cViewPr varScale="1">
        <p:scale>
          <a:sx n="105" d="100"/>
          <a:sy n="105" d="100"/>
        </p:scale>
        <p:origin x="600"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A62E87-5D9C-4827-9686-8D4917408DB3}"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65A74A05-CEFB-4689-9B0F-063F084670F1}">
      <dgm:prSet/>
      <dgm:spPr>
        <a:solidFill>
          <a:schemeClr val="accent1">
            <a:lumMod val="75000"/>
          </a:schemeClr>
        </a:solidFill>
      </dgm:spPr>
      <dgm:t>
        <a:bodyPr/>
        <a:lstStyle/>
        <a:p>
          <a:r>
            <a:rPr lang="it-IT" dirty="0"/>
            <a:t>Variabilità nella risposta individuale</a:t>
          </a:r>
          <a:endParaRPr lang="en-US" dirty="0"/>
        </a:p>
      </dgm:t>
    </dgm:pt>
    <dgm:pt modelId="{1B2B94E2-703A-46EB-BC6A-A692B768EB12}" type="parTrans" cxnId="{29C7A4E5-EF5B-4A0B-91AF-C4377BD7A0BA}">
      <dgm:prSet/>
      <dgm:spPr/>
      <dgm:t>
        <a:bodyPr/>
        <a:lstStyle/>
        <a:p>
          <a:endParaRPr lang="en-US"/>
        </a:p>
      </dgm:t>
    </dgm:pt>
    <dgm:pt modelId="{70EE6BA9-4FDD-4913-A149-A7EB9EF60307}" type="sibTrans" cxnId="{29C7A4E5-EF5B-4A0B-91AF-C4377BD7A0BA}">
      <dgm:prSet/>
      <dgm:spPr/>
      <dgm:t>
        <a:bodyPr/>
        <a:lstStyle/>
        <a:p>
          <a:endParaRPr lang="en-US"/>
        </a:p>
      </dgm:t>
    </dgm:pt>
    <dgm:pt modelId="{B6E1B693-E2BB-4508-BB2A-9926FBD9472C}">
      <dgm:prSet/>
      <dgm:spPr>
        <a:solidFill>
          <a:schemeClr val="accent1">
            <a:lumMod val="75000"/>
          </a:schemeClr>
        </a:solidFill>
      </dgm:spPr>
      <dgm:t>
        <a:bodyPr/>
        <a:lstStyle/>
        <a:p>
          <a:r>
            <a:rPr lang="it-IT" dirty="0"/>
            <a:t>Introduzione variabile ESPB 5 mg/ml </a:t>
          </a:r>
          <a:endParaRPr lang="en-US" dirty="0"/>
        </a:p>
      </dgm:t>
    </dgm:pt>
    <dgm:pt modelId="{3B984264-69BA-42B7-A326-F6761D303FE3}" type="parTrans" cxnId="{3A5B08B0-7DB3-4866-AAE3-40E8FB6E4D46}">
      <dgm:prSet/>
      <dgm:spPr/>
      <dgm:t>
        <a:bodyPr/>
        <a:lstStyle/>
        <a:p>
          <a:endParaRPr lang="en-US"/>
        </a:p>
      </dgm:t>
    </dgm:pt>
    <dgm:pt modelId="{A17BECC2-68A8-45A1-BDD4-25B5F943CAA7}" type="sibTrans" cxnId="{3A5B08B0-7DB3-4866-AAE3-40E8FB6E4D46}">
      <dgm:prSet/>
      <dgm:spPr/>
      <dgm:t>
        <a:bodyPr/>
        <a:lstStyle/>
        <a:p>
          <a:endParaRPr lang="en-US"/>
        </a:p>
      </dgm:t>
    </dgm:pt>
    <dgm:pt modelId="{0B68A4BE-DE08-4E23-9D9D-34A29F78FB55}">
      <dgm:prSet/>
      <dgm:spPr>
        <a:solidFill>
          <a:schemeClr val="accent1">
            <a:lumMod val="75000"/>
          </a:schemeClr>
        </a:solidFill>
      </dgm:spPr>
      <dgm:t>
        <a:bodyPr/>
        <a:lstStyle/>
        <a:p>
          <a:r>
            <a:rPr lang="en-US" dirty="0" err="1"/>
            <a:t>Punteggi</a:t>
          </a:r>
          <a:r>
            <a:rPr lang="en-US" dirty="0"/>
            <a:t> NRS </a:t>
          </a:r>
          <a:r>
            <a:rPr lang="en-US" dirty="0" err="1"/>
            <a:t>più</a:t>
          </a:r>
          <a:r>
            <a:rPr lang="en-US" dirty="0"/>
            <a:t> </a:t>
          </a:r>
          <a:r>
            <a:rPr lang="en-US" dirty="0" err="1"/>
            <a:t>bassi</a:t>
          </a:r>
          <a:r>
            <a:rPr lang="en-US" dirty="0"/>
            <a:t> in </a:t>
          </a:r>
          <a:r>
            <a:rPr lang="en-US" dirty="0" err="1"/>
            <a:t>giornata</a:t>
          </a:r>
          <a:r>
            <a:rPr lang="en-US" dirty="0"/>
            <a:t> 0</a:t>
          </a:r>
        </a:p>
      </dgm:t>
    </dgm:pt>
    <dgm:pt modelId="{DD33365F-A2D3-447A-B173-DE693E8DE56A}" type="parTrans" cxnId="{05D637E1-36E3-4660-87AE-CDA9634185A3}">
      <dgm:prSet/>
      <dgm:spPr/>
      <dgm:t>
        <a:bodyPr/>
        <a:lstStyle/>
        <a:p>
          <a:endParaRPr lang="en-US"/>
        </a:p>
      </dgm:t>
    </dgm:pt>
    <dgm:pt modelId="{09E9C934-B827-4AD5-8683-CEA23E58EC98}" type="sibTrans" cxnId="{05D637E1-36E3-4660-87AE-CDA9634185A3}">
      <dgm:prSet/>
      <dgm:spPr/>
      <dgm:t>
        <a:bodyPr/>
        <a:lstStyle/>
        <a:p>
          <a:endParaRPr lang="en-US"/>
        </a:p>
      </dgm:t>
    </dgm:pt>
    <dgm:pt modelId="{8A43D32D-8345-7445-83FE-01F2558F1670}" type="pres">
      <dgm:prSet presAssocID="{E6A62E87-5D9C-4827-9686-8D4917408DB3}" presName="outerComposite" presStyleCnt="0">
        <dgm:presLayoutVars>
          <dgm:chMax val="5"/>
          <dgm:dir/>
          <dgm:resizeHandles val="exact"/>
        </dgm:presLayoutVars>
      </dgm:prSet>
      <dgm:spPr/>
    </dgm:pt>
    <dgm:pt modelId="{C957BA10-CEE8-6245-82F2-9ABDE6CF7362}" type="pres">
      <dgm:prSet presAssocID="{E6A62E87-5D9C-4827-9686-8D4917408DB3}" presName="dummyMaxCanvas" presStyleCnt="0">
        <dgm:presLayoutVars/>
      </dgm:prSet>
      <dgm:spPr/>
    </dgm:pt>
    <dgm:pt modelId="{E9D3E078-DC1B-0249-BCBF-758006115D26}" type="pres">
      <dgm:prSet presAssocID="{E6A62E87-5D9C-4827-9686-8D4917408DB3}" presName="ThreeNodes_1" presStyleLbl="node1" presStyleIdx="0" presStyleCnt="3" custLinFactNeighborX="1849" custLinFactNeighborY="-2083">
        <dgm:presLayoutVars>
          <dgm:bulletEnabled val="1"/>
        </dgm:presLayoutVars>
      </dgm:prSet>
      <dgm:spPr/>
    </dgm:pt>
    <dgm:pt modelId="{E9893CEB-1354-3144-B376-6375874CA72C}" type="pres">
      <dgm:prSet presAssocID="{E6A62E87-5D9C-4827-9686-8D4917408DB3}" presName="ThreeNodes_2" presStyleLbl="node1" presStyleIdx="1" presStyleCnt="3">
        <dgm:presLayoutVars>
          <dgm:bulletEnabled val="1"/>
        </dgm:presLayoutVars>
      </dgm:prSet>
      <dgm:spPr/>
    </dgm:pt>
    <dgm:pt modelId="{E71F1768-4E21-0A4C-BA30-D2C408CC8228}" type="pres">
      <dgm:prSet presAssocID="{E6A62E87-5D9C-4827-9686-8D4917408DB3}" presName="ThreeNodes_3" presStyleLbl="node1" presStyleIdx="2" presStyleCnt="3">
        <dgm:presLayoutVars>
          <dgm:bulletEnabled val="1"/>
        </dgm:presLayoutVars>
      </dgm:prSet>
      <dgm:spPr/>
    </dgm:pt>
    <dgm:pt modelId="{1D62BFAF-6DD9-234B-B125-E04D34AD8C8D}" type="pres">
      <dgm:prSet presAssocID="{E6A62E87-5D9C-4827-9686-8D4917408DB3}" presName="ThreeConn_1-2" presStyleLbl="fgAccFollowNode1" presStyleIdx="0" presStyleCnt="2">
        <dgm:presLayoutVars>
          <dgm:bulletEnabled val="1"/>
        </dgm:presLayoutVars>
      </dgm:prSet>
      <dgm:spPr/>
    </dgm:pt>
    <dgm:pt modelId="{956ECFF8-B8D1-C748-8ECB-840E84CDA56C}" type="pres">
      <dgm:prSet presAssocID="{E6A62E87-5D9C-4827-9686-8D4917408DB3}" presName="ThreeConn_2-3" presStyleLbl="fgAccFollowNode1" presStyleIdx="1" presStyleCnt="2">
        <dgm:presLayoutVars>
          <dgm:bulletEnabled val="1"/>
        </dgm:presLayoutVars>
      </dgm:prSet>
      <dgm:spPr/>
    </dgm:pt>
    <dgm:pt modelId="{B0AC5246-3BFB-1A45-8366-9DB5E4EACBE0}" type="pres">
      <dgm:prSet presAssocID="{E6A62E87-5D9C-4827-9686-8D4917408DB3}" presName="ThreeNodes_1_text" presStyleLbl="node1" presStyleIdx="2" presStyleCnt="3">
        <dgm:presLayoutVars>
          <dgm:bulletEnabled val="1"/>
        </dgm:presLayoutVars>
      </dgm:prSet>
      <dgm:spPr/>
    </dgm:pt>
    <dgm:pt modelId="{C7B178B3-91DC-BF44-B654-9D91D86AF801}" type="pres">
      <dgm:prSet presAssocID="{E6A62E87-5D9C-4827-9686-8D4917408DB3}" presName="ThreeNodes_2_text" presStyleLbl="node1" presStyleIdx="2" presStyleCnt="3">
        <dgm:presLayoutVars>
          <dgm:bulletEnabled val="1"/>
        </dgm:presLayoutVars>
      </dgm:prSet>
      <dgm:spPr/>
    </dgm:pt>
    <dgm:pt modelId="{1B887B50-6E45-FF46-956E-527A6BE5D889}" type="pres">
      <dgm:prSet presAssocID="{E6A62E87-5D9C-4827-9686-8D4917408DB3}" presName="ThreeNodes_3_text" presStyleLbl="node1" presStyleIdx="2" presStyleCnt="3">
        <dgm:presLayoutVars>
          <dgm:bulletEnabled val="1"/>
        </dgm:presLayoutVars>
      </dgm:prSet>
      <dgm:spPr/>
    </dgm:pt>
  </dgm:ptLst>
  <dgm:cxnLst>
    <dgm:cxn modelId="{00686A2F-41FB-4B47-9C1B-B68965FCD978}" type="presOf" srcId="{70EE6BA9-4FDD-4913-A149-A7EB9EF60307}" destId="{1D62BFAF-6DD9-234B-B125-E04D34AD8C8D}" srcOrd="0" destOrd="0" presId="urn:microsoft.com/office/officeart/2005/8/layout/vProcess5"/>
    <dgm:cxn modelId="{54FCF33A-7AC9-1C44-8939-D98B51C34433}" type="presOf" srcId="{B6E1B693-E2BB-4508-BB2A-9926FBD9472C}" destId="{C7B178B3-91DC-BF44-B654-9D91D86AF801}" srcOrd="1" destOrd="0" presId="urn:microsoft.com/office/officeart/2005/8/layout/vProcess5"/>
    <dgm:cxn modelId="{EA36803E-D440-C541-A9BC-BB7784B7B28F}" type="presOf" srcId="{65A74A05-CEFB-4689-9B0F-063F084670F1}" destId="{E9D3E078-DC1B-0249-BCBF-758006115D26}" srcOrd="0" destOrd="0" presId="urn:microsoft.com/office/officeart/2005/8/layout/vProcess5"/>
    <dgm:cxn modelId="{83960F74-0A64-3743-87FA-4FBE96A0716B}" type="presOf" srcId="{A17BECC2-68A8-45A1-BDD4-25B5F943CAA7}" destId="{956ECFF8-B8D1-C748-8ECB-840E84CDA56C}" srcOrd="0" destOrd="0" presId="urn:microsoft.com/office/officeart/2005/8/layout/vProcess5"/>
    <dgm:cxn modelId="{7EFFE685-F71B-E244-828C-010A0CA12315}" type="presOf" srcId="{B6E1B693-E2BB-4508-BB2A-9926FBD9472C}" destId="{E9893CEB-1354-3144-B376-6375874CA72C}" srcOrd="0" destOrd="0" presId="urn:microsoft.com/office/officeart/2005/8/layout/vProcess5"/>
    <dgm:cxn modelId="{F8F3CE8F-3DC2-9A41-87D9-7414EB1AF9CE}" type="presOf" srcId="{0B68A4BE-DE08-4E23-9D9D-34A29F78FB55}" destId="{E71F1768-4E21-0A4C-BA30-D2C408CC8228}" srcOrd="0" destOrd="0" presId="urn:microsoft.com/office/officeart/2005/8/layout/vProcess5"/>
    <dgm:cxn modelId="{3A5B08B0-7DB3-4866-AAE3-40E8FB6E4D46}" srcId="{E6A62E87-5D9C-4827-9686-8D4917408DB3}" destId="{B6E1B693-E2BB-4508-BB2A-9926FBD9472C}" srcOrd="1" destOrd="0" parTransId="{3B984264-69BA-42B7-A326-F6761D303FE3}" sibTransId="{A17BECC2-68A8-45A1-BDD4-25B5F943CAA7}"/>
    <dgm:cxn modelId="{EE0522C4-65BF-444C-8ACF-68B2F8D9A31D}" type="presOf" srcId="{E6A62E87-5D9C-4827-9686-8D4917408DB3}" destId="{8A43D32D-8345-7445-83FE-01F2558F1670}" srcOrd="0" destOrd="0" presId="urn:microsoft.com/office/officeart/2005/8/layout/vProcess5"/>
    <dgm:cxn modelId="{9D1F70C6-4F42-E346-8883-1309982766A5}" type="presOf" srcId="{0B68A4BE-DE08-4E23-9D9D-34A29F78FB55}" destId="{1B887B50-6E45-FF46-956E-527A6BE5D889}" srcOrd="1" destOrd="0" presId="urn:microsoft.com/office/officeart/2005/8/layout/vProcess5"/>
    <dgm:cxn modelId="{05D637E1-36E3-4660-87AE-CDA9634185A3}" srcId="{E6A62E87-5D9C-4827-9686-8D4917408DB3}" destId="{0B68A4BE-DE08-4E23-9D9D-34A29F78FB55}" srcOrd="2" destOrd="0" parTransId="{DD33365F-A2D3-447A-B173-DE693E8DE56A}" sibTransId="{09E9C934-B827-4AD5-8683-CEA23E58EC98}"/>
    <dgm:cxn modelId="{29C7A4E5-EF5B-4A0B-91AF-C4377BD7A0BA}" srcId="{E6A62E87-5D9C-4827-9686-8D4917408DB3}" destId="{65A74A05-CEFB-4689-9B0F-063F084670F1}" srcOrd="0" destOrd="0" parTransId="{1B2B94E2-703A-46EB-BC6A-A692B768EB12}" sibTransId="{70EE6BA9-4FDD-4913-A149-A7EB9EF60307}"/>
    <dgm:cxn modelId="{BBD4DBFA-581E-1242-A39F-803944F1D4FC}" type="presOf" srcId="{65A74A05-CEFB-4689-9B0F-063F084670F1}" destId="{B0AC5246-3BFB-1A45-8366-9DB5E4EACBE0}" srcOrd="1" destOrd="0" presId="urn:microsoft.com/office/officeart/2005/8/layout/vProcess5"/>
    <dgm:cxn modelId="{4330D3A0-7EC1-EC44-8E8E-70B1C12A8E25}" type="presParOf" srcId="{8A43D32D-8345-7445-83FE-01F2558F1670}" destId="{C957BA10-CEE8-6245-82F2-9ABDE6CF7362}" srcOrd="0" destOrd="0" presId="urn:microsoft.com/office/officeart/2005/8/layout/vProcess5"/>
    <dgm:cxn modelId="{1A4A5135-0B39-4341-A045-6DFB8AE06ECE}" type="presParOf" srcId="{8A43D32D-8345-7445-83FE-01F2558F1670}" destId="{E9D3E078-DC1B-0249-BCBF-758006115D26}" srcOrd="1" destOrd="0" presId="urn:microsoft.com/office/officeart/2005/8/layout/vProcess5"/>
    <dgm:cxn modelId="{8229FE89-2231-5A4A-98F5-89EE17906608}" type="presParOf" srcId="{8A43D32D-8345-7445-83FE-01F2558F1670}" destId="{E9893CEB-1354-3144-B376-6375874CA72C}" srcOrd="2" destOrd="0" presId="urn:microsoft.com/office/officeart/2005/8/layout/vProcess5"/>
    <dgm:cxn modelId="{0C7EE5AC-F983-A642-8850-0E53055441B0}" type="presParOf" srcId="{8A43D32D-8345-7445-83FE-01F2558F1670}" destId="{E71F1768-4E21-0A4C-BA30-D2C408CC8228}" srcOrd="3" destOrd="0" presId="urn:microsoft.com/office/officeart/2005/8/layout/vProcess5"/>
    <dgm:cxn modelId="{98BCEAA2-37A1-F644-9704-B2EABD5ED1FD}" type="presParOf" srcId="{8A43D32D-8345-7445-83FE-01F2558F1670}" destId="{1D62BFAF-6DD9-234B-B125-E04D34AD8C8D}" srcOrd="4" destOrd="0" presId="urn:microsoft.com/office/officeart/2005/8/layout/vProcess5"/>
    <dgm:cxn modelId="{8D77FA65-143D-674A-88A2-585FA9E7E11B}" type="presParOf" srcId="{8A43D32D-8345-7445-83FE-01F2558F1670}" destId="{956ECFF8-B8D1-C748-8ECB-840E84CDA56C}" srcOrd="5" destOrd="0" presId="urn:microsoft.com/office/officeart/2005/8/layout/vProcess5"/>
    <dgm:cxn modelId="{33FF13A5-FC91-BB4F-982A-643A535FA3DD}" type="presParOf" srcId="{8A43D32D-8345-7445-83FE-01F2558F1670}" destId="{B0AC5246-3BFB-1A45-8366-9DB5E4EACBE0}" srcOrd="6" destOrd="0" presId="urn:microsoft.com/office/officeart/2005/8/layout/vProcess5"/>
    <dgm:cxn modelId="{5137A8B1-D27C-7842-9F8E-2978F0A76E6E}" type="presParOf" srcId="{8A43D32D-8345-7445-83FE-01F2558F1670}" destId="{C7B178B3-91DC-BF44-B654-9D91D86AF801}" srcOrd="7" destOrd="0" presId="urn:microsoft.com/office/officeart/2005/8/layout/vProcess5"/>
    <dgm:cxn modelId="{52BA58E4-6D54-8843-BDBE-6E8942F2BC23}" type="presParOf" srcId="{8A43D32D-8345-7445-83FE-01F2558F1670}" destId="{1B887B50-6E45-FF46-956E-527A6BE5D889}"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D3E078-DC1B-0249-BCBF-758006115D26}">
      <dsp:nvSpPr>
        <dsp:cNvPr id="0" name=""/>
        <dsp:cNvSpPr/>
      </dsp:nvSpPr>
      <dsp:spPr>
        <a:xfrm>
          <a:off x="78592" y="0"/>
          <a:ext cx="4250531" cy="1024896"/>
        </a:xfrm>
        <a:prstGeom prst="roundRect">
          <a:avLst>
            <a:gd name="adj" fmla="val 10000"/>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it-IT" sz="2600" kern="1200" dirty="0"/>
            <a:t>Variabilità nella risposta individuale</a:t>
          </a:r>
          <a:endParaRPr lang="en-US" sz="2600" kern="1200" dirty="0"/>
        </a:p>
      </dsp:txBody>
      <dsp:txXfrm>
        <a:off x="108610" y="30018"/>
        <a:ext cx="3144588" cy="964860"/>
      </dsp:txXfrm>
    </dsp:sp>
    <dsp:sp modelId="{E9893CEB-1354-3144-B376-6375874CA72C}">
      <dsp:nvSpPr>
        <dsp:cNvPr id="0" name=""/>
        <dsp:cNvSpPr/>
      </dsp:nvSpPr>
      <dsp:spPr>
        <a:xfrm>
          <a:off x="375046" y="1195711"/>
          <a:ext cx="4250531" cy="1024896"/>
        </a:xfrm>
        <a:prstGeom prst="roundRect">
          <a:avLst>
            <a:gd name="adj" fmla="val 10000"/>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it-IT" sz="2600" kern="1200" dirty="0"/>
            <a:t>Introduzione variabile ESPB 5 mg/ml </a:t>
          </a:r>
          <a:endParaRPr lang="en-US" sz="2600" kern="1200" dirty="0"/>
        </a:p>
      </dsp:txBody>
      <dsp:txXfrm>
        <a:off x="405064" y="1225729"/>
        <a:ext cx="3149265" cy="964860"/>
      </dsp:txXfrm>
    </dsp:sp>
    <dsp:sp modelId="{E71F1768-4E21-0A4C-BA30-D2C408CC8228}">
      <dsp:nvSpPr>
        <dsp:cNvPr id="0" name=""/>
        <dsp:cNvSpPr/>
      </dsp:nvSpPr>
      <dsp:spPr>
        <a:xfrm>
          <a:off x="750093" y="2391423"/>
          <a:ext cx="4250531" cy="1024896"/>
        </a:xfrm>
        <a:prstGeom prst="roundRect">
          <a:avLst>
            <a:gd name="adj" fmla="val 10000"/>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err="1"/>
            <a:t>Punteggi</a:t>
          </a:r>
          <a:r>
            <a:rPr lang="en-US" sz="2600" kern="1200" dirty="0"/>
            <a:t> NRS </a:t>
          </a:r>
          <a:r>
            <a:rPr lang="en-US" sz="2600" kern="1200" dirty="0" err="1"/>
            <a:t>più</a:t>
          </a:r>
          <a:r>
            <a:rPr lang="en-US" sz="2600" kern="1200" dirty="0"/>
            <a:t> </a:t>
          </a:r>
          <a:r>
            <a:rPr lang="en-US" sz="2600" kern="1200" dirty="0" err="1"/>
            <a:t>bassi</a:t>
          </a:r>
          <a:r>
            <a:rPr lang="en-US" sz="2600" kern="1200" dirty="0"/>
            <a:t> in </a:t>
          </a:r>
          <a:r>
            <a:rPr lang="en-US" sz="2600" kern="1200" dirty="0" err="1"/>
            <a:t>giornata</a:t>
          </a:r>
          <a:r>
            <a:rPr lang="en-US" sz="2600" kern="1200" dirty="0"/>
            <a:t> 0</a:t>
          </a:r>
        </a:p>
      </dsp:txBody>
      <dsp:txXfrm>
        <a:off x="780111" y="2421441"/>
        <a:ext cx="3149265" cy="964860"/>
      </dsp:txXfrm>
    </dsp:sp>
    <dsp:sp modelId="{1D62BFAF-6DD9-234B-B125-E04D34AD8C8D}">
      <dsp:nvSpPr>
        <dsp:cNvPr id="0" name=""/>
        <dsp:cNvSpPr/>
      </dsp:nvSpPr>
      <dsp:spPr>
        <a:xfrm>
          <a:off x="3584348" y="777212"/>
          <a:ext cx="666182" cy="666182"/>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3734239" y="777212"/>
        <a:ext cx="366400" cy="501302"/>
      </dsp:txXfrm>
    </dsp:sp>
    <dsp:sp modelId="{956ECFF8-B8D1-C748-8ECB-840E84CDA56C}">
      <dsp:nvSpPr>
        <dsp:cNvPr id="0" name=""/>
        <dsp:cNvSpPr/>
      </dsp:nvSpPr>
      <dsp:spPr>
        <a:xfrm>
          <a:off x="3959395" y="1966092"/>
          <a:ext cx="666182" cy="666182"/>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4109286" y="1966092"/>
        <a:ext cx="366400" cy="501302"/>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5E9026-5F24-9047-B83F-041A3971C68F}" type="datetimeFigureOut">
              <a:rPr lang="it-IT" smtClean="0"/>
              <a:t>24/10/25</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C88860-0611-6D40-A0C3-8D05D1A86FF3}" type="slidenum">
              <a:rPr lang="it-IT" smtClean="0"/>
              <a:t>‹N›</a:t>
            </a:fld>
            <a:endParaRPr lang="it-IT"/>
          </a:p>
        </p:txBody>
      </p:sp>
    </p:spTree>
    <p:extLst>
      <p:ext uri="{BB962C8B-B14F-4D97-AF65-F5344CB8AC3E}">
        <p14:creationId xmlns:p14="http://schemas.microsoft.com/office/powerpoint/2010/main" val="5966566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solidFill>
                  <a:srgbClr val="0C0C0C"/>
                </a:solidFill>
                <a:effectLst/>
                <a:latin typeface="Arial" panose="020B0604020202020204" pitchFamily="34" charset="0"/>
              </a:rPr>
              <a:t>L’obesità è una condizione medica caratterizzata da un eccessivo accumulo di tessuto Adiposo. è definita per </a:t>
            </a:r>
            <a:r>
              <a:rPr lang="it-IT" dirty="0" err="1">
                <a:solidFill>
                  <a:srgbClr val="0C0C0C"/>
                </a:solidFill>
                <a:effectLst/>
                <a:latin typeface="Arial" panose="020B0604020202020204" pitchFamily="34" charset="0"/>
              </a:rPr>
              <a:t>un’Indice</a:t>
            </a:r>
            <a:r>
              <a:rPr lang="it-IT" dirty="0">
                <a:solidFill>
                  <a:srgbClr val="0C0C0C"/>
                </a:solidFill>
                <a:effectLst/>
                <a:latin typeface="Arial" panose="020B0604020202020204" pitchFamily="34" charset="0"/>
              </a:rPr>
              <a:t> di Massa Corporea superiore o uguale a 30</a:t>
            </a:r>
          </a:p>
          <a:p>
            <a:r>
              <a:rPr lang="it-IT" dirty="0">
                <a:solidFill>
                  <a:srgbClr val="0C0C0C"/>
                </a:solidFill>
                <a:effectLst/>
                <a:latin typeface="Arial" panose="020B0604020202020204" pitchFamily="34" charset="0"/>
              </a:rPr>
              <a:t>L’obesità è una condizione in rapida crescita a livello globale, secondo le stime </a:t>
            </a:r>
            <a:r>
              <a:rPr lang="it-IT" dirty="0" err="1">
                <a:solidFill>
                  <a:srgbClr val="0C0C0C"/>
                </a:solidFill>
                <a:effectLst/>
                <a:latin typeface="Arial" panose="020B0604020202020204" pitchFamily="34" charset="0"/>
              </a:rPr>
              <a:t>dell</a:t>
            </a:r>
            <a:r>
              <a:rPr lang="it-IT" dirty="0">
                <a:solidFill>
                  <a:srgbClr val="0C0C0C"/>
                </a:solidFill>
                <a:effectLst/>
                <a:latin typeface="Arial" panose="020B0604020202020204" pitchFamily="34" charset="0"/>
              </a:rPr>
              <a:t> OMS quasi 2 miliardi  di adulti sono in sovrappeso, e tra questi, oltre 650 milioni sono</a:t>
            </a:r>
          </a:p>
          <a:p>
            <a:r>
              <a:rPr lang="it-IT" dirty="0">
                <a:solidFill>
                  <a:srgbClr val="0C0C0C"/>
                </a:solidFill>
                <a:effectLst/>
                <a:latin typeface="Arial" panose="020B0604020202020204" pitchFamily="34" charset="0"/>
              </a:rPr>
              <a:t>obesi.</a:t>
            </a:r>
          </a:p>
          <a:p>
            <a:endParaRPr lang="it-IT" dirty="0">
              <a:solidFill>
                <a:srgbClr val="0C0C0C"/>
              </a:solidFill>
              <a:effectLst/>
              <a:latin typeface="Arial" panose="020B0604020202020204" pitchFamily="34" charset="0"/>
            </a:endParaRPr>
          </a:p>
          <a:p>
            <a:endParaRPr lang="it-IT" dirty="0">
              <a:solidFill>
                <a:srgbClr val="0C0C0C"/>
              </a:solidFill>
              <a:effectLst/>
              <a:latin typeface="Arial" panose="020B0604020202020204" pitchFamily="34" charset="0"/>
            </a:endParaRPr>
          </a:p>
          <a:p>
            <a:endParaRPr lang="it-IT" dirty="0"/>
          </a:p>
        </p:txBody>
      </p:sp>
      <p:sp>
        <p:nvSpPr>
          <p:cNvPr id="4" name="Segnaposto numero diapositiva 3"/>
          <p:cNvSpPr>
            <a:spLocks noGrp="1"/>
          </p:cNvSpPr>
          <p:nvPr>
            <p:ph type="sldNum" sz="quarter" idx="5"/>
          </p:nvPr>
        </p:nvSpPr>
        <p:spPr/>
        <p:txBody>
          <a:bodyPr/>
          <a:lstStyle/>
          <a:p>
            <a:fld id="{AFC88860-0611-6D40-A0C3-8D05D1A86FF3}" type="slidenum">
              <a:rPr lang="it-IT" smtClean="0"/>
              <a:t>2</a:t>
            </a:fld>
            <a:endParaRPr lang="it-IT"/>
          </a:p>
        </p:txBody>
      </p:sp>
    </p:spTree>
    <p:extLst>
      <p:ext uri="{BB962C8B-B14F-4D97-AF65-F5344CB8AC3E}">
        <p14:creationId xmlns:p14="http://schemas.microsoft.com/office/powerpoint/2010/main" val="891074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342900" lvl="0" indent="-342900">
              <a:buFont typeface="+mj-lt"/>
              <a:buAutoNum type="arabicParen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it-IT" sz="1800" dirty="0">
                <a:solidFill>
                  <a:srgbClr val="0C0C0C"/>
                </a:solidFill>
                <a:effectLst/>
                <a:latin typeface="Arial" panose="020B0604020202020204" pitchFamily="34" charset="0"/>
                <a:ea typeface="Calibri" panose="020F0502020204030204" pitchFamily="34" charset="0"/>
                <a:cs typeface="Times New Roman" panose="02020603050405020304" pitchFamily="18" charset="0"/>
              </a:rPr>
              <a:t>complessivamente i risultati ottenuti ci suggeriscono che l’uso del blocco ESP non ha portato a benefici significativi rispetto al trattamento convenzionale .Abbiamo pertanto eseguito una </a:t>
            </a:r>
            <a:r>
              <a:rPr lang="it-IT" sz="1800" dirty="0" err="1">
                <a:solidFill>
                  <a:srgbClr val="0C0C0C"/>
                </a:solidFill>
                <a:effectLst/>
                <a:latin typeface="Arial" panose="020B0604020202020204" pitchFamily="34" charset="0"/>
                <a:ea typeface="Calibri" panose="020F0502020204030204" pitchFamily="34" charset="0"/>
                <a:cs typeface="Times New Roman" panose="02020603050405020304" pitchFamily="18" charset="0"/>
              </a:rPr>
              <a:t>sottoanalisi</a:t>
            </a:r>
            <a:r>
              <a:rPr lang="it-IT" sz="1800" dirty="0">
                <a:solidFill>
                  <a:srgbClr val="0C0C0C"/>
                </a:solidFill>
                <a:effectLst/>
                <a:latin typeface="Arial" panose="020B0604020202020204" pitchFamily="34" charset="0"/>
                <a:ea typeface="Calibri" panose="020F0502020204030204" pitchFamily="34" charset="0"/>
                <a:cs typeface="Times New Roman" panose="02020603050405020304" pitchFamily="18" charset="0"/>
              </a:rPr>
              <a:t> andando a includere un’ulteriore variabile: la concentrazione di </a:t>
            </a:r>
            <a:r>
              <a:rPr lang="it-IT" sz="1800" dirty="0" err="1">
                <a:solidFill>
                  <a:srgbClr val="0C0C0C"/>
                </a:solidFill>
                <a:effectLst/>
                <a:latin typeface="Arial" panose="020B0604020202020204" pitchFamily="34" charset="0"/>
                <a:ea typeface="Calibri" panose="020F0502020204030204" pitchFamily="34" charset="0"/>
                <a:cs typeface="Times New Roman" panose="02020603050405020304" pitchFamily="18" charset="0"/>
              </a:rPr>
              <a:t>ropivacaina</a:t>
            </a:r>
            <a:r>
              <a:rPr lang="it-IT" sz="1800" dirty="0">
                <a:solidFill>
                  <a:srgbClr val="0C0C0C"/>
                </a:solidFill>
                <a:effectLst/>
                <a:latin typeface="Arial" panose="020B0604020202020204" pitchFamily="34" charset="0"/>
                <a:ea typeface="Calibri" panose="020F0502020204030204" pitchFamily="34" charset="0"/>
                <a:cs typeface="Times New Roman" panose="02020603050405020304" pitchFamily="18" charset="0"/>
              </a:rPr>
              <a:t> utilizzata nel blocco ESP con ulteriori due sottogruppi di pazienti</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it-IT" sz="1800" dirty="0">
                <a:solidFill>
                  <a:srgbClr val="0C0C0C"/>
                </a:solidFill>
                <a:effectLst/>
                <a:latin typeface="Arial" panose="020B0604020202020204" pitchFamily="34" charset="0"/>
                <a:ea typeface="Calibri" panose="020F0502020204030204" pitchFamily="34" charset="0"/>
                <a:cs typeface="Times New Roman" panose="02020603050405020304" pitchFamily="18" charset="0"/>
              </a:rPr>
              <a:t> </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it-IT" sz="1800" dirty="0">
                <a:solidFill>
                  <a:srgbClr val="0C0C0C"/>
                </a:solidFill>
                <a:effectLst/>
                <a:latin typeface="Arial" panose="020B0604020202020204" pitchFamily="34" charset="0"/>
                <a:ea typeface="Calibri" panose="020F0502020204030204" pitchFamily="34" charset="0"/>
                <a:cs typeface="Times New Roman" panose="02020603050405020304" pitchFamily="18" charset="0"/>
              </a:rPr>
              <a:t>l punteggio NRS relativo alla giornata 0 mostra che i pazienti che hanno ricevuto </a:t>
            </a:r>
            <a:r>
              <a:rPr lang="it-IT" sz="1800" dirty="0" err="1">
                <a:solidFill>
                  <a:srgbClr val="0C0C0C"/>
                </a:solidFill>
                <a:effectLst/>
                <a:latin typeface="Arial" panose="020B0604020202020204" pitchFamily="34" charset="0"/>
                <a:ea typeface="Calibri" panose="020F0502020204030204" pitchFamily="34" charset="0"/>
                <a:cs typeface="Times New Roman" panose="02020603050405020304" pitchFamily="18" charset="0"/>
              </a:rPr>
              <a:t>ropivacaina</a:t>
            </a:r>
            <a:r>
              <a:rPr lang="it-IT" sz="1800" dirty="0">
                <a:solidFill>
                  <a:srgbClr val="0C0C0C"/>
                </a:solidFill>
                <a:effectLst/>
                <a:latin typeface="Arial" panose="020B0604020202020204" pitchFamily="34" charset="0"/>
                <a:ea typeface="Calibri" panose="020F0502020204030204" pitchFamily="34" charset="0"/>
                <a:cs typeface="Times New Roman" panose="02020603050405020304" pitchFamily="18" charset="0"/>
              </a:rPr>
              <a:t> a 5 mg/dl hanno</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it-IT" sz="1800" dirty="0">
                <a:solidFill>
                  <a:srgbClr val="0C0C0C"/>
                </a:solidFill>
                <a:effectLst/>
                <a:latin typeface="Arial" panose="020B0604020202020204" pitchFamily="34" charset="0"/>
                <a:ea typeface="Calibri" panose="020F0502020204030204" pitchFamily="34" charset="0"/>
                <a:cs typeface="Times New Roman" panose="02020603050405020304" pitchFamily="18" charset="0"/>
              </a:rPr>
              <a:t>riportato il punteggio di dolore più basso (mediana di 2.50),Inoltre C’è una differenza visibile anche se tuttavia non significativa tra i gruppi per quanto riguarda il bisogno di analgesia rescue: i</a:t>
            </a:r>
            <a:r>
              <a:rPr lang="it-IT"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it-IT" sz="1800" dirty="0">
                <a:solidFill>
                  <a:srgbClr val="0C0C0C"/>
                </a:solidFill>
                <a:effectLst/>
                <a:latin typeface="Arial" panose="020B0604020202020204" pitchFamily="34" charset="0"/>
                <a:ea typeface="Calibri" panose="020F0502020204030204" pitchFamily="34" charset="0"/>
                <a:cs typeface="Times New Roman" panose="02020603050405020304" pitchFamily="18" charset="0"/>
              </a:rPr>
              <a:t>pazienti con </a:t>
            </a:r>
            <a:r>
              <a:rPr lang="it-IT" sz="1800" dirty="0" err="1">
                <a:solidFill>
                  <a:srgbClr val="0C0C0C"/>
                </a:solidFill>
                <a:effectLst/>
                <a:latin typeface="Arial" panose="020B0604020202020204" pitchFamily="34" charset="0"/>
                <a:ea typeface="Calibri" panose="020F0502020204030204" pitchFamily="34" charset="0"/>
                <a:cs typeface="Times New Roman" panose="02020603050405020304" pitchFamily="18" charset="0"/>
              </a:rPr>
              <a:t>ropivacaina</a:t>
            </a:r>
            <a:r>
              <a:rPr lang="it-IT" sz="1800" dirty="0">
                <a:solidFill>
                  <a:srgbClr val="0C0C0C"/>
                </a:solidFill>
                <a:effectLst/>
                <a:latin typeface="Arial" panose="020B0604020202020204" pitchFamily="34" charset="0"/>
                <a:ea typeface="Calibri" panose="020F0502020204030204" pitchFamily="34" charset="0"/>
                <a:cs typeface="Times New Roman" panose="02020603050405020304" pitchFamily="18" charset="0"/>
              </a:rPr>
              <a:t> 5 mg/dl hanno avuto un minor bisogno di analgesia rescue(17%), rispetto agli altri gruppi. Al giorno 1, non vi sono differenze significative nel dolore massimo riportato tra i gruppi con punteggi di dolore relativamente bassi</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egnaposto numero diapositiva 3"/>
          <p:cNvSpPr>
            <a:spLocks noGrp="1"/>
          </p:cNvSpPr>
          <p:nvPr>
            <p:ph type="sldNum" sz="quarter" idx="5"/>
          </p:nvPr>
        </p:nvSpPr>
        <p:spPr/>
        <p:txBody>
          <a:bodyPr/>
          <a:lstStyle/>
          <a:p>
            <a:fld id="{AFC88860-0611-6D40-A0C3-8D05D1A86FF3}" type="slidenum">
              <a:rPr lang="it-IT" smtClean="0"/>
              <a:t>12</a:t>
            </a:fld>
            <a:endParaRPr lang="it-IT"/>
          </a:p>
        </p:txBody>
      </p:sp>
    </p:spTree>
    <p:extLst>
      <p:ext uri="{BB962C8B-B14F-4D97-AF65-F5344CB8AC3E}">
        <p14:creationId xmlns:p14="http://schemas.microsoft.com/office/powerpoint/2010/main" val="40012632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it-IT" sz="1800" dirty="0">
                <a:solidFill>
                  <a:srgbClr val="0C0C0C"/>
                </a:solidFill>
                <a:effectLst/>
                <a:latin typeface="Arial" panose="020B0604020202020204" pitchFamily="34" charset="0"/>
                <a:ea typeface="Calibri" panose="020F0502020204030204" pitchFamily="34" charset="0"/>
                <a:cs typeface="Times New Roman" panose="02020603050405020304" pitchFamily="18" charset="0"/>
              </a:rPr>
              <a:t>In questa curva di </a:t>
            </a:r>
            <a:r>
              <a:rPr lang="it-IT" sz="1800" dirty="0" err="1">
                <a:solidFill>
                  <a:srgbClr val="0C0C0C"/>
                </a:solidFill>
                <a:effectLst/>
                <a:latin typeface="Arial" panose="020B0604020202020204" pitchFamily="34" charset="0"/>
                <a:ea typeface="Calibri" panose="020F0502020204030204" pitchFamily="34" charset="0"/>
                <a:cs typeface="Times New Roman" panose="02020603050405020304" pitchFamily="18" charset="0"/>
              </a:rPr>
              <a:t>Kaplan</a:t>
            </a:r>
            <a:r>
              <a:rPr lang="it-IT" sz="1800" dirty="0">
                <a:solidFill>
                  <a:srgbClr val="0C0C0C"/>
                </a:solidFill>
                <a:effectLst/>
                <a:latin typeface="Arial" panose="020B0604020202020204" pitchFamily="34" charset="0"/>
                <a:ea typeface="Calibri" panose="020F0502020204030204" pitchFamily="34" charset="0"/>
                <a:cs typeface="Times New Roman" panose="02020603050405020304" pitchFamily="18" charset="0"/>
              </a:rPr>
              <a:t>-Meier, che rappresenta la probabilità di analgesia rescue in funzione del tempo. La curva verde rappresenta i pazienti che hanno ricevuto il blocco ESP 5 mg/dl si può osservare come  Il gruppo ESP </a:t>
            </a:r>
            <a:r>
              <a:rPr lang="it-IT" sz="1800" dirty="0" err="1">
                <a:solidFill>
                  <a:srgbClr val="0C0C0C"/>
                </a:solidFill>
                <a:effectLst/>
                <a:latin typeface="Arial" panose="020B0604020202020204" pitchFamily="34" charset="0"/>
                <a:ea typeface="Calibri" panose="020F0502020204030204" pitchFamily="34" charset="0"/>
                <a:cs typeface="Times New Roman" panose="02020603050405020304" pitchFamily="18" charset="0"/>
              </a:rPr>
              <a:t>block</a:t>
            </a:r>
            <a:r>
              <a:rPr lang="it-IT" sz="1800" dirty="0">
                <a:solidFill>
                  <a:srgbClr val="0C0C0C"/>
                </a:solidFill>
                <a:effectLst/>
                <a:latin typeface="Arial" panose="020B0604020202020204" pitchFamily="34" charset="0"/>
                <a:ea typeface="Calibri" panose="020F0502020204030204" pitchFamily="34" charset="0"/>
                <a:cs typeface="Times New Roman" panose="02020603050405020304" pitchFamily="18" charset="0"/>
              </a:rPr>
              <a:t> 5 mg/dl (verde) sembra avere la probabilità di richiedere analgesia rescue  più bassa nelle prime ore postoperatorie</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it-IT" dirty="0"/>
          </a:p>
        </p:txBody>
      </p:sp>
      <p:sp>
        <p:nvSpPr>
          <p:cNvPr id="4" name="Segnaposto numero diapositiva 3"/>
          <p:cNvSpPr>
            <a:spLocks noGrp="1"/>
          </p:cNvSpPr>
          <p:nvPr>
            <p:ph type="sldNum" sz="quarter" idx="5"/>
          </p:nvPr>
        </p:nvSpPr>
        <p:spPr/>
        <p:txBody>
          <a:bodyPr/>
          <a:lstStyle/>
          <a:p>
            <a:fld id="{AFC88860-0611-6D40-A0C3-8D05D1A86FF3}" type="slidenum">
              <a:rPr lang="it-IT" smtClean="0"/>
              <a:t>13</a:t>
            </a:fld>
            <a:endParaRPr lang="it-IT"/>
          </a:p>
        </p:txBody>
      </p:sp>
    </p:spTree>
    <p:extLst>
      <p:ext uri="{BB962C8B-B14F-4D97-AF65-F5344CB8AC3E}">
        <p14:creationId xmlns:p14="http://schemas.microsoft.com/office/powerpoint/2010/main" val="19744916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342900" lvl="0" indent="-342900">
              <a:buFont typeface="+mj-lt"/>
              <a:buAutoNum type="arabicParen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it-IT" sz="1800" b="1" dirty="0">
                <a:solidFill>
                  <a:srgbClr val="0C0C0C"/>
                </a:solidFill>
                <a:effectLst/>
                <a:latin typeface="Arial" panose="020B0604020202020204" pitchFamily="34" charset="0"/>
                <a:ea typeface="Calibri" panose="020F0502020204030204" pitchFamily="34" charset="0"/>
                <a:cs typeface="Times New Roman" panose="02020603050405020304" pitchFamily="18" charset="0"/>
              </a:rPr>
              <a:t>Dimensione del Campione</a:t>
            </a:r>
            <a:r>
              <a:rPr lang="it-IT" sz="1800" dirty="0">
                <a:solidFill>
                  <a:srgbClr val="0C0C0C"/>
                </a:solidFill>
                <a:effectLst/>
                <a:latin typeface="Arial" panose="020B0604020202020204" pitchFamily="34" charset="0"/>
                <a:ea typeface="Calibri" panose="020F0502020204030204" pitchFamily="34" charset="0"/>
                <a:cs typeface="Times New Roman" panose="02020603050405020304" pitchFamily="18" charset="0"/>
              </a:rPr>
              <a:t>: La dimensione del campione è relativamente ridotta. Un campione più ampio potrebbe mettere in luce differenze clinicamente rilevanti che non sono emerse in questo studio.</a:t>
            </a:r>
            <a:endParaRPr lang="it-IT"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aren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it-IT" sz="1800" b="1" dirty="0">
                <a:solidFill>
                  <a:srgbClr val="0C0C0C"/>
                </a:solidFill>
                <a:effectLst/>
                <a:latin typeface="Arial" panose="020B0604020202020204" pitchFamily="34" charset="0"/>
                <a:ea typeface="Calibri" panose="020F0502020204030204" pitchFamily="34" charset="0"/>
                <a:cs typeface="Times New Roman" panose="02020603050405020304" pitchFamily="18" charset="0"/>
              </a:rPr>
              <a:t>Possibili </a:t>
            </a:r>
            <a:r>
              <a:rPr lang="it-IT" sz="1800" b="1" dirty="0" err="1">
                <a:solidFill>
                  <a:srgbClr val="0C0C0C"/>
                </a:solidFill>
                <a:effectLst/>
                <a:latin typeface="Arial" panose="020B0604020202020204" pitchFamily="34" charset="0"/>
                <a:ea typeface="Calibri" panose="020F0502020204030204" pitchFamily="34" charset="0"/>
                <a:cs typeface="Times New Roman" panose="02020603050405020304" pitchFamily="18" charset="0"/>
              </a:rPr>
              <a:t>Bias</a:t>
            </a:r>
            <a:r>
              <a:rPr lang="it-IT" sz="1800" b="1" dirty="0">
                <a:solidFill>
                  <a:srgbClr val="0C0C0C"/>
                </a:solidFill>
                <a:effectLst/>
                <a:latin typeface="Arial" panose="020B0604020202020204" pitchFamily="34" charset="0"/>
                <a:ea typeface="Calibri" panose="020F0502020204030204" pitchFamily="34" charset="0"/>
                <a:cs typeface="Times New Roman" panose="02020603050405020304" pitchFamily="18" charset="0"/>
              </a:rPr>
              <a:t> nella Somministrazione dell’Anestesia: </a:t>
            </a:r>
            <a:r>
              <a:rPr lang="it-IT" sz="1800" dirty="0">
                <a:solidFill>
                  <a:srgbClr val="0C0C0C"/>
                </a:solidFill>
                <a:effectLst/>
                <a:latin typeface="Arial" panose="020B0604020202020204" pitchFamily="34" charset="0"/>
                <a:ea typeface="Calibri" panose="020F0502020204030204" pitchFamily="34" charset="0"/>
                <a:cs typeface="Times New Roman" panose="02020603050405020304" pitchFamily="18" charset="0"/>
              </a:rPr>
              <a:t>Non è chiaro se tutti i blocchi ESP siano stati eseguiti in modo uniforme in termini di tecnica e tempistica, il che potrebbe aver influenzato i risultati</a:t>
            </a:r>
            <a:r>
              <a:rPr lang="it-IT" sz="1800" b="1" kern="1200" dirty="0">
                <a:solidFill>
                  <a:srgbClr val="0E0E0E"/>
                </a:solidFill>
                <a:effectLst/>
                <a:latin typeface="Calibri Light" panose="020F0302020204030204" pitchFamily="34" charset="0"/>
                <a:ea typeface="Times New Roman" panose="02020603050405020304" pitchFamily="18" charset="0"/>
                <a:cs typeface="Times New Roman" panose="02020603050405020304" pitchFamily="18" charset="0"/>
              </a:rPr>
              <a:t> </a:t>
            </a:r>
          </a:p>
          <a:p>
            <a:pPr marL="342900" marR="0" lvl="0" indent="-342900" algn="l" defTabSz="914400" rtl="0" eaLnBrk="1" fontAlgn="auto" latinLnBrk="0" hangingPunct="1">
              <a:lnSpc>
                <a:spcPct val="100000"/>
              </a:lnSpc>
              <a:spcBef>
                <a:spcPts val="0"/>
              </a:spcBef>
              <a:spcAft>
                <a:spcPts val="0"/>
              </a:spcAft>
              <a:buClrTx/>
              <a:buSzTx/>
              <a:buFont typeface="+mj-lt"/>
              <a:buAutoNum type="arabicParen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pPr>
            <a:r>
              <a:rPr lang="it-IT" sz="1800" dirty="0">
                <a:effectLst/>
                <a:latin typeface="Calibri" panose="020F0502020204030204" pitchFamily="34" charset="0"/>
                <a:ea typeface="Calibri" panose="020F0502020204030204" pitchFamily="34" charset="0"/>
                <a:cs typeface="Times New Roman" panose="02020603050405020304" pitchFamily="18" charset="0"/>
              </a:rPr>
              <a:t>È STATO UTILIZZATO UN il protocollo uniforme per l'analgesia rescue mentre </a:t>
            </a:r>
            <a:r>
              <a:rPr lang="it-IT" sz="4000" dirty="0">
                <a:solidFill>
                  <a:srgbClr val="0E0E0E"/>
                </a:solidFill>
                <a:effectLst/>
                <a:latin typeface=".SF NS"/>
              </a:rPr>
              <a:t>Un protocollo personalizzato potrebbe essere più efficace nella gestione del dolore postoperatorio,</a:t>
            </a:r>
          </a:p>
          <a:p>
            <a:pPr marL="342900" lvl="0" indent="-342900">
              <a:buFont typeface="+mj-lt"/>
              <a:buAutoNum type="arabicParen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it-IT" sz="2800" dirty="0">
              <a:solidFill>
                <a:srgbClr val="0E0E0E"/>
              </a:solidFill>
              <a:effectLst/>
              <a:latin typeface=".SF NS"/>
            </a:endParaRPr>
          </a:p>
          <a:p>
            <a:pPr marL="342900" lvl="0" indent="-342900">
              <a:buFont typeface="+mj-lt"/>
              <a:buAutoNum type="arabicParen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it-IT" sz="2800" dirty="0">
                <a:solidFill>
                  <a:srgbClr val="0E0E0E"/>
                </a:solidFill>
                <a:effectLst/>
                <a:latin typeface=".SF NS"/>
              </a:rPr>
              <a:t>Mancanza di una valutazione oggettiva dell’efficacia del blocco ad esempio con test sensoriali come il metodo del freddo che permette di appurare se vi sia stata effettivamente una riduzione della sensibilità nella zona target.</a:t>
            </a:r>
            <a:endParaRPr lang="it-IT" sz="1800" b="0" dirty="0">
              <a:solidFill>
                <a:schemeClr val="tx1"/>
              </a:solidFill>
              <a:effectLst/>
              <a:latin typeface="Calibri" panose="020F0502020204030204" pitchFamily="34" charset="0"/>
              <a:cs typeface="Times New Roman" panose="02020603050405020304" pitchFamily="18" charset="0"/>
            </a:endParaRPr>
          </a:p>
          <a:p>
            <a:pPr marL="342900" lvl="0" indent="-342900">
              <a:buFont typeface="+mj-lt"/>
              <a:buAutoNum type="arabicParen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it-IT" sz="1800" b="1" dirty="0">
                <a:solidFill>
                  <a:srgbClr val="0C0C0C"/>
                </a:solidFill>
                <a:effectLst/>
                <a:latin typeface="Arial" panose="020B0604020202020204" pitchFamily="34" charset="0"/>
                <a:ea typeface="Calibri" panose="020F0502020204030204" pitchFamily="34" charset="0"/>
                <a:cs typeface="Times New Roman" panose="02020603050405020304" pitchFamily="18" charset="0"/>
              </a:rPr>
              <a:t>Studio retrospettivo</a:t>
            </a:r>
            <a:r>
              <a:rPr lang="it-IT" sz="1800" dirty="0">
                <a:solidFill>
                  <a:srgbClr val="0C0C0C"/>
                </a:solidFill>
                <a:effectLst/>
                <a:latin typeface="Arial" panose="020B0604020202020204" pitchFamily="34" charset="0"/>
                <a:ea typeface="Calibri" panose="020F0502020204030204" pitchFamily="34" charset="0"/>
                <a:cs typeface="Times New Roman" panose="02020603050405020304" pitchFamily="18" charset="0"/>
              </a:rPr>
              <a:t>: il fatto che sia uno studio retrospettivo può aver limitato la capacità di trarre conclusioni incisive.  </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it-IT" dirty="0"/>
          </a:p>
        </p:txBody>
      </p:sp>
      <p:sp>
        <p:nvSpPr>
          <p:cNvPr id="4" name="Segnaposto numero diapositiva 3"/>
          <p:cNvSpPr>
            <a:spLocks noGrp="1"/>
          </p:cNvSpPr>
          <p:nvPr>
            <p:ph type="sldNum" sz="quarter" idx="5"/>
          </p:nvPr>
        </p:nvSpPr>
        <p:spPr/>
        <p:txBody>
          <a:bodyPr/>
          <a:lstStyle/>
          <a:p>
            <a:fld id="{AFC88860-0611-6D40-A0C3-8D05D1A86FF3}" type="slidenum">
              <a:rPr lang="it-IT" smtClean="0"/>
              <a:t>14</a:t>
            </a:fld>
            <a:endParaRPr lang="it-IT"/>
          </a:p>
        </p:txBody>
      </p:sp>
    </p:spTree>
    <p:extLst>
      <p:ext uri="{BB962C8B-B14F-4D97-AF65-F5344CB8AC3E}">
        <p14:creationId xmlns:p14="http://schemas.microsoft.com/office/powerpoint/2010/main" val="37568692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it-IT" sz="1800" dirty="0">
                <a:solidFill>
                  <a:srgbClr val="0C0C0C"/>
                </a:solidFill>
                <a:effectLst/>
                <a:latin typeface="Arial" panose="020B0604020202020204" pitchFamily="34" charset="0"/>
                <a:ea typeface="Calibri" panose="020F0502020204030204" pitchFamily="34" charset="0"/>
                <a:cs typeface="Times New Roman" panose="02020603050405020304" pitchFamily="18" charset="0"/>
              </a:rPr>
              <a:t>la risposta al blocco ESP varia notevolmente tra i pazienti, come suggeriscono i risultati dell’uso di analgesia rescue </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it-IT" sz="1800" dirty="0">
                <a:solidFill>
                  <a:srgbClr val="0C0C0C"/>
                </a:solidFill>
                <a:effectLst/>
                <a:latin typeface="Arial" panose="020B0604020202020204" pitchFamily="34" charset="0"/>
                <a:ea typeface="Calibri" panose="020F0502020204030204" pitchFamily="34" charset="0"/>
                <a:cs typeface="Times New Roman" panose="02020603050405020304" pitchFamily="18" charset="0"/>
              </a:rPr>
              <a:t>L’introduzione della variabile ESP </a:t>
            </a:r>
            <a:r>
              <a:rPr lang="it-IT" sz="1800" dirty="0" err="1">
                <a:solidFill>
                  <a:srgbClr val="0C0C0C"/>
                </a:solidFill>
                <a:effectLst/>
                <a:latin typeface="Arial" panose="020B0604020202020204" pitchFamily="34" charset="0"/>
                <a:ea typeface="Calibri" panose="020F0502020204030204" pitchFamily="34" charset="0"/>
                <a:cs typeface="Times New Roman" panose="02020603050405020304" pitchFamily="18" charset="0"/>
              </a:rPr>
              <a:t>block</a:t>
            </a:r>
            <a:r>
              <a:rPr lang="it-IT" sz="1800" dirty="0">
                <a:solidFill>
                  <a:srgbClr val="0C0C0C"/>
                </a:solidFill>
                <a:effectLst/>
                <a:latin typeface="Arial" panose="020B0604020202020204" pitchFamily="34" charset="0"/>
                <a:ea typeface="Calibri" panose="020F0502020204030204" pitchFamily="34" charset="0"/>
                <a:cs typeface="Times New Roman" panose="02020603050405020304" pitchFamily="18" charset="0"/>
              </a:rPr>
              <a:t> con 5 mg/dl di </a:t>
            </a:r>
            <a:r>
              <a:rPr lang="it-IT" sz="1800" dirty="0" err="1">
                <a:solidFill>
                  <a:srgbClr val="0C0C0C"/>
                </a:solidFill>
                <a:effectLst/>
                <a:latin typeface="Arial" panose="020B0604020202020204" pitchFamily="34" charset="0"/>
                <a:ea typeface="Calibri" panose="020F0502020204030204" pitchFamily="34" charset="0"/>
                <a:cs typeface="Times New Roman" panose="02020603050405020304" pitchFamily="18" charset="0"/>
              </a:rPr>
              <a:t>ropivacaina</a:t>
            </a:r>
            <a:r>
              <a:rPr lang="it-IT" sz="1800" dirty="0">
                <a:solidFill>
                  <a:srgbClr val="0C0C0C"/>
                </a:solidFill>
                <a:effectLst/>
                <a:latin typeface="Arial" panose="020B0604020202020204" pitchFamily="34" charset="0"/>
                <a:ea typeface="Calibri" panose="020F0502020204030204" pitchFamily="34" charset="0"/>
                <a:cs typeface="Times New Roman" panose="02020603050405020304" pitchFamily="18" charset="0"/>
              </a:rPr>
              <a:t> ha fornito ulteriori spunti di riflessione, infatti Sebbene non ci siano state differenze significative è stata </a:t>
            </a:r>
            <a:r>
              <a:rPr lang="it-IT" sz="1800" dirty="0" err="1">
                <a:solidFill>
                  <a:srgbClr val="0C0C0C"/>
                </a:solidFill>
                <a:effectLst/>
                <a:latin typeface="Arial" panose="020B0604020202020204" pitchFamily="34" charset="0"/>
                <a:ea typeface="Calibri" panose="020F0502020204030204" pitchFamily="34" charset="0"/>
                <a:cs typeface="Times New Roman" panose="02020603050405020304" pitchFamily="18" charset="0"/>
              </a:rPr>
              <a:t>osservatra</a:t>
            </a:r>
            <a:r>
              <a:rPr lang="it-IT" sz="1800" dirty="0">
                <a:solidFill>
                  <a:srgbClr val="0C0C0C"/>
                </a:solidFill>
                <a:effectLst/>
                <a:latin typeface="Arial" panose="020B0604020202020204" pitchFamily="34" charset="0"/>
                <a:ea typeface="Calibri" panose="020F0502020204030204" pitchFamily="34" charset="0"/>
                <a:cs typeface="Times New Roman" panose="02020603050405020304" pitchFamily="18" charset="0"/>
              </a:rPr>
              <a:t>  una tendenza verso punteggi NRS più bassi nel gruppo ESP </a:t>
            </a:r>
            <a:r>
              <a:rPr lang="it-IT" sz="1800" dirty="0" err="1">
                <a:solidFill>
                  <a:srgbClr val="0C0C0C"/>
                </a:solidFill>
                <a:effectLst/>
                <a:latin typeface="Arial" panose="020B0604020202020204" pitchFamily="34" charset="0"/>
                <a:ea typeface="Calibri" panose="020F0502020204030204" pitchFamily="34" charset="0"/>
                <a:cs typeface="Times New Roman" panose="02020603050405020304" pitchFamily="18" charset="0"/>
              </a:rPr>
              <a:t>block</a:t>
            </a:r>
            <a:r>
              <a:rPr lang="it-IT" sz="1800" dirty="0">
                <a:solidFill>
                  <a:srgbClr val="0C0C0C"/>
                </a:solidFill>
                <a:effectLst/>
                <a:latin typeface="Arial" panose="020B0604020202020204" pitchFamily="34" charset="0"/>
                <a:ea typeface="Calibri" panose="020F0502020204030204" pitchFamily="34" charset="0"/>
                <a:cs typeface="Times New Roman" panose="02020603050405020304" pitchFamily="18" charset="0"/>
              </a:rPr>
              <a:t> 5</a:t>
            </a:r>
            <a:r>
              <a:rPr lang="it-IT"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it-IT" sz="1800" dirty="0">
                <a:solidFill>
                  <a:srgbClr val="0C0C0C"/>
                </a:solidFill>
                <a:effectLst/>
                <a:latin typeface="Arial" panose="020B0604020202020204" pitchFamily="34" charset="0"/>
                <a:ea typeface="Calibri" panose="020F0502020204030204" pitchFamily="34" charset="0"/>
                <a:cs typeface="Times New Roman" panose="02020603050405020304" pitchFamily="18" charset="0"/>
              </a:rPr>
              <a:t>mg/dl, specialmente nel giorno 0.</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it-IT" dirty="0"/>
          </a:p>
        </p:txBody>
      </p:sp>
      <p:sp>
        <p:nvSpPr>
          <p:cNvPr id="4" name="Segnaposto numero diapositiva 3"/>
          <p:cNvSpPr>
            <a:spLocks noGrp="1"/>
          </p:cNvSpPr>
          <p:nvPr>
            <p:ph type="sldNum" sz="quarter" idx="5"/>
          </p:nvPr>
        </p:nvSpPr>
        <p:spPr/>
        <p:txBody>
          <a:bodyPr/>
          <a:lstStyle/>
          <a:p>
            <a:fld id="{AFC88860-0611-6D40-A0C3-8D05D1A86FF3}" type="slidenum">
              <a:rPr lang="it-IT" smtClean="0"/>
              <a:t>15</a:t>
            </a:fld>
            <a:endParaRPr lang="it-IT"/>
          </a:p>
        </p:txBody>
      </p:sp>
    </p:spTree>
    <p:extLst>
      <p:ext uri="{BB962C8B-B14F-4D97-AF65-F5344CB8AC3E}">
        <p14:creationId xmlns:p14="http://schemas.microsoft.com/office/powerpoint/2010/main" val="22033568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dirty="0"/>
              <a:t>Dai dati di questo studio è emerso, per il futuro, la necessità di sviluppare uno studio prospettico, randomizzato </a:t>
            </a:r>
            <a:r>
              <a:rPr lang="it-IT" dirty="0">
                <a:solidFill>
                  <a:srgbClr val="0E0E0E"/>
                </a:solidFill>
                <a:effectLst/>
                <a:latin typeface=".SF NS"/>
              </a:rPr>
              <a:t>con un campione più ampio al fine di aumentare la robustezza dei dati raccolti. </a:t>
            </a:r>
            <a:r>
              <a:rPr lang="it-IT" dirty="0" err="1">
                <a:solidFill>
                  <a:srgbClr val="0E0E0E"/>
                </a:solidFill>
                <a:effectLst/>
                <a:latin typeface=".SF NS"/>
              </a:rPr>
              <a:t>SARà</a:t>
            </a:r>
            <a:r>
              <a:rPr lang="it-IT" dirty="0">
                <a:solidFill>
                  <a:srgbClr val="0E0E0E"/>
                </a:solidFill>
                <a:effectLst/>
                <a:latin typeface=".SF NS"/>
              </a:rPr>
              <a:t> IMPORTANTE includere una valutazione oggettiva dell’efficacia analgesica del blocco attraverso l’utilizzo di test sensitivi (quali i test del freddo o della </a:t>
            </a:r>
            <a:r>
              <a:rPr lang="it-IT" dirty="0" err="1">
                <a:solidFill>
                  <a:srgbClr val="0E0E0E"/>
                </a:solidFill>
                <a:effectLst/>
                <a:latin typeface=".SF NS"/>
              </a:rPr>
              <a:t>pizzicatura</a:t>
            </a:r>
            <a:r>
              <a:rPr lang="it-IT" dirty="0">
                <a:solidFill>
                  <a:srgbClr val="0E0E0E"/>
                </a:solidFill>
                <a:effectLst/>
                <a:latin typeface=".SF N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it-IT" dirty="0">
                <a:solidFill>
                  <a:srgbClr val="0E0E0E"/>
                </a:solidFill>
                <a:effectLst/>
                <a:latin typeface=".SF NS"/>
              </a:rPr>
              <a:t>e oltre a valutare il controllo del dolore anche valutare il benessere generale dei pazienti </a:t>
            </a:r>
            <a:r>
              <a:rPr lang="it-IT" dirty="0" err="1">
                <a:solidFill>
                  <a:srgbClr val="0E0E0E"/>
                </a:solidFill>
                <a:effectLst/>
                <a:latin typeface=".SF NS"/>
              </a:rPr>
              <a:t>attreverso</a:t>
            </a:r>
            <a:r>
              <a:rPr lang="it-IT" dirty="0">
                <a:solidFill>
                  <a:srgbClr val="0E0E0E"/>
                </a:solidFill>
                <a:effectLst/>
                <a:latin typeface=".SF NS"/>
              </a:rPr>
              <a:t> la scala “</a:t>
            </a:r>
            <a:r>
              <a:rPr lang="it-IT" dirty="0" err="1">
                <a:solidFill>
                  <a:srgbClr val="0E0E0E"/>
                </a:solidFill>
                <a:effectLst/>
                <a:latin typeface=".SF NS"/>
              </a:rPr>
              <a:t>Quality</a:t>
            </a:r>
            <a:r>
              <a:rPr lang="it-IT" dirty="0">
                <a:solidFill>
                  <a:srgbClr val="0E0E0E"/>
                </a:solidFill>
                <a:effectLst/>
                <a:latin typeface=".SF NS"/>
              </a:rPr>
              <a:t> of </a:t>
            </a:r>
            <a:r>
              <a:rPr lang="it-IT" dirty="0" err="1">
                <a:solidFill>
                  <a:srgbClr val="0E0E0E"/>
                </a:solidFill>
                <a:effectLst/>
                <a:latin typeface=".SF NS"/>
              </a:rPr>
              <a:t>Recovery</a:t>
            </a:r>
            <a:r>
              <a:rPr lang="it-IT" dirty="0">
                <a:solidFill>
                  <a:srgbClr val="0E0E0E"/>
                </a:solidFill>
                <a:effectLst/>
                <a:latin typeface=".SF NS"/>
              </a:rPr>
              <a:t> - 15” come strumento per misurare la qualità del recupero postoperatorio</a:t>
            </a:r>
          </a:p>
          <a:p>
            <a:pPr marL="0" marR="0" lvl="0" indent="0" algn="l" defTabSz="914400" rtl="0" eaLnBrk="1" fontAlgn="auto" latinLnBrk="0" hangingPunct="1">
              <a:lnSpc>
                <a:spcPct val="100000"/>
              </a:lnSpc>
              <a:spcBef>
                <a:spcPts val="0"/>
              </a:spcBef>
              <a:spcAft>
                <a:spcPts val="0"/>
              </a:spcAft>
              <a:buClrTx/>
              <a:buSzTx/>
              <a:buFontTx/>
              <a:buNone/>
              <a:tabLst/>
              <a:defRPr/>
            </a:pPr>
            <a:r>
              <a:rPr lang="it-IT" dirty="0">
                <a:solidFill>
                  <a:srgbClr val="0E0E0E"/>
                </a:solidFill>
                <a:effectLst/>
                <a:latin typeface=".SF NS"/>
              </a:rPr>
              <a:t>Inoltre, piuttosto che limitarci a un confronto con un gruppo di controllo senza locoregionale può essere significativo e interessante mettere a confronto due tecniche avanzate di anestesia locoregionale, come l’ESP </a:t>
            </a:r>
            <a:r>
              <a:rPr lang="it-IT" dirty="0" err="1">
                <a:solidFill>
                  <a:srgbClr val="0E0E0E"/>
                </a:solidFill>
                <a:effectLst/>
                <a:latin typeface=".SF NS"/>
              </a:rPr>
              <a:t>Block</a:t>
            </a:r>
            <a:r>
              <a:rPr lang="it-IT" dirty="0">
                <a:solidFill>
                  <a:srgbClr val="0E0E0E"/>
                </a:solidFill>
                <a:effectLst/>
                <a:latin typeface=".SF NS"/>
              </a:rPr>
              <a:t> e il blocco del processo </a:t>
            </a:r>
            <a:r>
              <a:rPr lang="it-IT" dirty="0" err="1">
                <a:solidFill>
                  <a:srgbClr val="0E0E0E"/>
                </a:solidFill>
                <a:effectLst/>
                <a:latin typeface=".SF NS"/>
              </a:rPr>
              <a:t>intertrasverso</a:t>
            </a:r>
            <a:r>
              <a:rPr lang="it-IT" dirty="0">
                <a:solidFill>
                  <a:srgbClr val="0E0E0E"/>
                </a:solidFill>
                <a:effectLst/>
                <a:latin typeface=".SF NS"/>
              </a:rPr>
              <a:t> che si sta affermando anch’esso nella gestione del dolore in chirurgia </a:t>
            </a:r>
            <a:r>
              <a:rPr lang="it-IT" dirty="0" err="1">
                <a:solidFill>
                  <a:srgbClr val="0E0E0E"/>
                </a:solidFill>
                <a:effectLst/>
                <a:latin typeface=".SF NS"/>
              </a:rPr>
              <a:t>bariatrica</a:t>
            </a:r>
            <a:r>
              <a:rPr lang="it-IT" dirty="0">
                <a:solidFill>
                  <a:srgbClr val="0E0E0E"/>
                </a:solidFill>
                <a:effectLst/>
                <a:latin typeface=".SF NS"/>
              </a:rPr>
              <a:t> al fine di individuare la tecnica più efficace per migliorare la qualità e il recupero dei pazienti.</a:t>
            </a:r>
          </a:p>
          <a:p>
            <a:pPr marL="0" marR="0" lvl="0" indent="0" algn="l" defTabSz="914400" rtl="0" eaLnBrk="1" fontAlgn="auto" latinLnBrk="0" hangingPunct="1">
              <a:lnSpc>
                <a:spcPct val="100000"/>
              </a:lnSpc>
              <a:spcBef>
                <a:spcPts val="0"/>
              </a:spcBef>
              <a:spcAft>
                <a:spcPts val="0"/>
              </a:spcAft>
              <a:buClrTx/>
              <a:buSzTx/>
              <a:buFontTx/>
              <a:buNone/>
              <a:tabLst/>
              <a:defRPr/>
            </a:pPr>
            <a:endParaRPr lang="it-IT" dirty="0">
              <a:solidFill>
                <a:srgbClr val="0E0E0E"/>
              </a:solidFill>
              <a:effectLst/>
              <a:latin typeface=".SF N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it-IT" dirty="0">
              <a:solidFill>
                <a:srgbClr val="0E0E0E"/>
              </a:solidFill>
              <a:effectLst/>
              <a:latin typeface=".SF N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it-IT" dirty="0">
              <a:solidFill>
                <a:srgbClr val="0E0E0E"/>
              </a:solidFill>
              <a:effectLst/>
              <a:latin typeface=".SF NS"/>
            </a:endParaRPr>
          </a:p>
          <a:p>
            <a:endParaRPr lang="it-IT" dirty="0"/>
          </a:p>
        </p:txBody>
      </p:sp>
      <p:sp>
        <p:nvSpPr>
          <p:cNvPr id="4" name="Segnaposto numero diapositiva 3"/>
          <p:cNvSpPr>
            <a:spLocks noGrp="1"/>
          </p:cNvSpPr>
          <p:nvPr>
            <p:ph type="sldNum" sz="quarter" idx="5"/>
          </p:nvPr>
        </p:nvSpPr>
        <p:spPr/>
        <p:txBody>
          <a:bodyPr/>
          <a:lstStyle/>
          <a:p>
            <a:fld id="{AFC88860-0611-6D40-A0C3-8D05D1A86FF3}" type="slidenum">
              <a:rPr lang="it-IT" smtClean="0"/>
              <a:t>16</a:t>
            </a:fld>
            <a:endParaRPr lang="it-IT"/>
          </a:p>
        </p:txBody>
      </p:sp>
    </p:spTree>
    <p:extLst>
      <p:ext uri="{BB962C8B-B14F-4D97-AF65-F5344CB8AC3E}">
        <p14:creationId xmlns:p14="http://schemas.microsoft.com/office/powerpoint/2010/main" val="3146422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solidFill>
                  <a:srgbClr val="0C0C0C"/>
                </a:solidFill>
                <a:effectLst/>
                <a:latin typeface="Arial" panose="020B0604020202020204" pitchFamily="34" charset="0"/>
              </a:rPr>
              <a:t>L’obesità è una condizione medica caratterizzata da un eccessivo accumulo di tessuto Adiposo. è definita per </a:t>
            </a:r>
            <a:r>
              <a:rPr lang="it-IT" dirty="0" err="1">
                <a:solidFill>
                  <a:srgbClr val="0C0C0C"/>
                </a:solidFill>
                <a:effectLst/>
                <a:latin typeface="Arial" panose="020B0604020202020204" pitchFamily="34" charset="0"/>
              </a:rPr>
              <a:t>un’Indice</a:t>
            </a:r>
            <a:r>
              <a:rPr lang="it-IT" dirty="0">
                <a:solidFill>
                  <a:srgbClr val="0C0C0C"/>
                </a:solidFill>
                <a:effectLst/>
                <a:latin typeface="Arial" panose="020B0604020202020204" pitchFamily="34" charset="0"/>
              </a:rPr>
              <a:t> di Massa Corporea superiore o uguale a 30</a:t>
            </a:r>
          </a:p>
          <a:p>
            <a:r>
              <a:rPr lang="it-IT" dirty="0">
                <a:solidFill>
                  <a:srgbClr val="0C0C0C"/>
                </a:solidFill>
                <a:effectLst/>
                <a:latin typeface="Arial" panose="020B0604020202020204" pitchFamily="34" charset="0"/>
              </a:rPr>
              <a:t>L’obesità è una condizione in rapida crescita a livello globale, secondo le stime </a:t>
            </a:r>
            <a:r>
              <a:rPr lang="it-IT" dirty="0" err="1">
                <a:solidFill>
                  <a:srgbClr val="0C0C0C"/>
                </a:solidFill>
                <a:effectLst/>
                <a:latin typeface="Arial" panose="020B0604020202020204" pitchFamily="34" charset="0"/>
              </a:rPr>
              <a:t>dell</a:t>
            </a:r>
            <a:r>
              <a:rPr lang="it-IT" dirty="0">
                <a:solidFill>
                  <a:srgbClr val="0C0C0C"/>
                </a:solidFill>
                <a:effectLst/>
                <a:latin typeface="Arial" panose="020B0604020202020204" pitchFamily="34" charset="0"/>
              </a:rPr>
              <a:t> OMS quasi 2 miliardi  di adulti sono in sovrappeso, e tra questi, oltre 650 milioni sono</a:t>
            </a:r>
          </a:p>
          <a:p>
            <a:r>
              <a:rPr lang="it-IT" dirty="0">
                <a:solidFill>
                  <a:srgbClr val="0C0C0C"/>
                </a:solidFill>
                <a:effectLst/>
                <a:latin typeface="Arial" panose="020B0604020202020204" pitchFamily="34" charset="0"/>
              </a:rPr>
              <a:t>obesi.</a:t>
            </a:r>
          </a:p>
          <a:p>
            <a:endParaRPr lang="it-IT" dirty="0">
              <a:solidFill>
                <a:srgbClr val="0C0C0C"/>
              </a:solidFill>
              <a:effectLst/>
              <a:latin typeface="Arial" panose="020B0604020202020204" pitchFamily="34" charset="0"/>
            </a:endParaRPr>
          </a:p>
          <a:p>
            <a:endParaRPr lang="it-IT" dirty="0">
              <a:solidFill>
                <a:srgbClr val="0C0C0C"/>
              </a:solidFill>
              <a:effectLst/>
              <a:latin typeface="Arial" panose="020B0604020202020204" pitchFamily="34" charset="0"/>
            </a:endParaRPr>
          </a:p>
          <a:p>
            <a:endParaRPr lang="it-IT" dirty="0"/>
          </a:p>
        </p:txBody>
      </p:sp>
      <p:sp>
        <p:nvSpPr>
          <p:cNvPr id="4" name="Segnaposto numero diapositiva 3"/>
          <p:cNvSpPr>
            <a:spLocks noGrp="1"/>
          </p:cNvSpPr>
          <p:nvPr>
            <p:ph type="sldNum" sz="quarter" idx="5"/>
          </p:nvPr>
        </p:nvSpPr>
        <p:spPr/>
        <p:txBody>
          <a:bodyPr/>
          <a:lstStyle/>
          <a:p>
            <a:fld id="{AFC88860-0611-6D40-A0C3-8D05D1A86FF3}" type="slidenum">
              <a:rPr lang="it-IT" smtClean="0"/>
              <a:t>3</a:t>
            </a:fld>
            <a:endParaRPr lang="it-IT"/>
          </a:p>
        </p:txBody>
      </p:sp>
    </p:spTree>
    <p:extLst>
      <p:ext uri="{BB962C8B-B14F-4D97-AF65-F5344CB8AC3E}">
        <p14:creationId xmlns:p14="http://schemas.microsoft.com/office/powerpoint/2010/main" val="2780482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solidFill>
                  <a:srgbClr val="0C0C0C"/>
                </a:solidFill>
                <a:effectLst/>
                <a:latin typeface="Arial" panose="020B0604020202020204" pitchFamily="34" charset="0"/>
              </a:rPr>
              <a:t>L’obesità è una condizione medica caratterizzata da un eccessivo accumulo di tessuto Adiposo. è definita per </a:t>
            </a:r>
            <a:r>
              <a:rPr lang="it-IT" dirty="0" err="1">
                <a:solidFill>
                  <a:srgbClr val="0C0C0C"/>
                </a:solidFill>
                <a:effectLst/>
                <a:latin typeface="Arial" panose="020B0604020202020204" pitchFamily="34" charset="0"/>
              </a:rPr>
              <a:t>un’Indice</a:t>
            </a:r>
            <a:r>
              <a:rPr lang="it-IT" dirty="0">
                <a:solidFill>
                  <a:srgbClr val="0C0C0C"/>
                </a:solidFill>
                <a:effectLst/>
                <a:latin typeface="Arial" panose="020B0604020202020204" pitchFamily="34" charset="0"/>
              </a:rPr>
              <a:t> di Massa Corporea superiore o uguale a 30</a:t>
            </a:r>
          </a:p>
          <a:p>
            <a:r>
              <a:rPr lang="it-IT" dirty="0">
                <a:solidFill>
                  <a:srgbClr val="0C0C0C"/>
                </a:solidFill>
                <a:effectLst/>
                <a:latin typeface="Arial" panose="020B0604020202020204" pitchFamily="34" charset="0"/>
              </a:rPr>
              <a:t>L’obesità è una condizione in rapida crescita a livello globale, secondo le stime </a:t>
            </a:r>
            <a:r>
              <a:rPr lang="it-IT" dirty="0" err="1">
                <a:solidFill>
                  <a:srgbClr val="0C0C0C"/>
                </a:solidFill>
                <a:effectLst/>
                <a:latin typeface="Arial" panose="020B0604020202020204" pitchFamily="34" charset="0"/>
              </a:rPr>
              <a:t>dell</a:t>
            </a:r>
            <a:r>
              <a:rPr lang="it-IT" dirty="0">
                <a:solidFill>
                  <a:srgbClr val="0C0C0C"/>
                </a:solidFill>
                <a:effectLst/>
                <a:latin typeface="Arial" panose="020B0604020202020204" pitchFamily="34" charset="0"/>
              </a:rPr>
              <a:t> OMS quasi 2 miliardi  di adulti sono in sovrappeso, e tra questi, oltre 650 milioni sono</a:t>
            </a:r>
          </a:p>
          <a:p>
            <a:r>
              <a:rPr lang="it-IT" dirty="0">
                <a:solidFill>
                  <a:srgbClr val="0C0C0C"/>
                </a:solidFill>
                <a:effectLst/>
                <a:latin typeface="Arial" panose="020B0604020202020204" pitchFamily="34" charset="0"/>
              </a:rPr>
              <a:t>obesi.</a:t>
            </a:r>
          </a:p>
          <a:p>
            <a:endParaRPr lang="it-IT" dirty="0">
              <a:solidFill>
                <a:srgbClr val="0C0C0C"/>
              </a:solidFill>
              <a:effectLst/>
              <a:latin typeface="Arial" panose="020B0604020202020204" pitchFamily="34" charset="0"/>
            </a:endParaRPr>
          </a:p>
          <a:p>
            <a:endParaRPr lang="it-IT" dirty="0">
              <a:solidFill>
                <a:srgbClr val="0C0C0C"/>
              </a:solidFill>
              <a:effectLst/>
              <a:latin typeface="Arial" panose="020B0604020202020204" pitchFamily="34" charset="0"/>
            </a:endParaRPr>
          </a:p>
          <a:p>
            <a:endParaRPr lang="it-IT" dirty="0"/>
          </a:p>
        </p:txBody>
      </p:sp>
      <p:sp>
        <p:nvSpPr>
          <p:cNvPr id="4" name="Segnaposto numero diapositiva 3"/>
          <p:cNvSpPr>
            <a:spLocks noGrp="1"/>
          </p:cNvSpPr>
          <p:nvPr>
            <p:ph type="sldNum" sz="quarter" idx="5"/>
          </p:nvPr>
        </p:nvSpPr>
        <p:spPr/>
        <p:txBody>
          <a:bodyPr/>
          <a:lstStyle/>
          <a:p>
            <a:fld id="{AFC88860-0611-6D40-A0C3-8D05D1A86FF3}" type="slidenum">
              <a:rPr lang="it-IT" smtClean="0"/>
              <a:t>4</a:t>
            </a:fld>
            <a:endParaRPr lang="it-IT"/>
          </a:p>
        </p:txBody>
      </p:sp>
    </p:spTree>
    <p:extLst>
      <p:ext uri="{BB962C8B-B14F-4D97-AF65-F5344CB8AC3E}">
        <p14:creationId xmlns:p14="http://schemas.microsoft.com/office/powerpoint/2010/main" val="3865830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800" dirty="0">
                <a:solidFill>
                  <a:srgbClr val="0C0C0C"/>
                </a:solidFill>
                <a:effectLst/>
                <a:latin typeface="Arial" panose="020B0604020202020204" pitchFamily="34" charset="0"/>
                <a:ea typeface="Calibri" panose="020F0502020204030204" pitchFamily="34" charset="0"/>
                <a:cs typeface="Times New Roman" panose="02020603050405020304" pitchFamily="18" charset="0"/>
              </a:rPr>
              <a:t>Tradizionalmente, la gestione del dolore in questi pazienti si è basata principalmente sull’utilizzo di oppioidi, ma l’uso estensivo di  questi farmaci può </a:t>
            </a:r>
            <a:r>
              <a:rPr lang="it-IT" sz="1800" dirty="0">
                <a:solidFill>
                  <a:srgbClr val="0C0C0C"/>
                </a:solidFill>
                <a:effectLst/>
                <a:latin typeface="Arial" panose="020B0604020202020204" pitchFamily="34" charset="0"/>
                <a:ea typeface="Calibri" panose="020F0502020204030204" pitchFamily="34" charset="0"/>
              </a:rPr>
              <a:t>esacerbare i  rischi respiratori, specialmente in pazienti con OSAS</a:t>
            </a:r>
            <a:r>
              <a:rPr lang="it-IT" sz="2800" dirty="0">
                <a:effectLst/>
              </a:rPr>
              <a:t> potendo portare a depressione </a:t>
            </a:r>
            <a:r>
              <a:rPr lang="it-IT" sz="2800" dirty="0" err="1">
                <a:effectLst/>
              </a:rPr>
              <a:t>respiraroia</a:t>
            </a:r>
            <a:r>
              <a:rPr lang="it-IT" sz="2800" dirty="0">
                <a:effectLst/>
              </a:rPr>
              <a:t>, ipossia e nei casi più gravi a insufficienza </a:t>
            </a:r>
            <a:r>
              <a:rPr lang="it-IT" sz="2800" dirty="0" err="1">
                <a:effectLst/>
              </a:rPr>
              <a:t>respiratoira</a:t>
            </a:r>
            <a:r>
              <a:rPr lang="it-IT" sz="2800" dirty="0">
                <a:effectLst/>
              </a:rPr>
              <a:t>. </a:t>
            </a:r>
            <a:r>
              <a:rPr lang="it-IT" sz="1800" dirty="0">
                <a:effectLst/>
                <a:latin typeface="Calibri" panose="020F0502020204030204" pitchFamily="34" charset="0"/>
                <a:ea typeface="Calibri" panose="020F0502020204030204" pitchFamily="34" charset="0"/>
                <a:cs typeface="Times New Roman" panose="02020603050405020304" pitchFamily="18" charset="0"/>
              </a:rPr>
              <a:t>Pertanto lo studio che abbiamo condotto si è </a:t>
            </a:r>
            <a:r>
              <a:rPr lang="it-IT" sz="1800" dirty="0">
                <a:solidFill>
                  <a:srgbClr val="0C0C0C"/>
                </a:solidFill>
                <a:effectLst/>
                <a:latin typeface="Arial" panose="020B0604020202020204" pitchFamily="34" charset="0"/>
                <a:ea typeface="Calibri" panose="020F0502020204030204" pitchFamily="34" charset="0"/>
                <a:cs typeface="Times New Roman" panose="02020603050405020304" pitchFamily="18" charset="0"/>
              </a:rPr>
              <a:t>proposto di confrontare l’esito postoperatorio nei pazienti sottoposti a chirurgia </a:t>
            </a:r>
            <a:r>
              <a:rPr lang="it-IT" sz="1800" dirty="0" err="1">
                <a:solidFill>
                  <a:srgbClr val="0C0C0C"/>
                </a:solidFill>
                <a:effectLst/>
                <a:latin typeface="Arial" panose="020B0604020202020204" pitchFamily="34" charset="0"/>
                <a:ea typeface="Calibri" panose="020F0502020204030204" pitchFamily="34" charset="0"/>
                <a:cs typeface="Times New Roman" panose="02020603050405020304" pitchFamily="18" charset="0"/>
              </a:rPr>
              <a:t>bariatrica</a:t>
            </a:r>
            <a:r>
              <a:rPr lang="it-IT" sz="1800" dirty="0">
                <a:solidFill>
                  <a:srgbClr val="0C0C0C"/>
                </a:solidFill>
                <a:effectLst/>
                <a:latin typeface="Arial" panose="020B0604020202020204" pitchFamily="34" charset="0"/>
                <a:ea typeface="Calibri" panose="020F0502020204030204" pitchFamily="34" charset="0"/>
                <a:cs typeface="Times New Roman" panose="02020603050405020304" pitchFamily="18" charset="0"/>
              </a:rPr>
              <a:t> associando o meno  l'anestesia locoregionale</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1800" dirty="0">
                <a:solidFill>
                  <a:srgbClr val="0C0C0C"/>
                </a:solidFill>
                <a:effectLst/>
                <a:latin typeface="Arial" panose="020B0604020202020204" pitchFamily="34" charset="0"/>
                <a:ea typeface="Calibri" panose="020F0502020204030204" pitchFamily="34" charset="0"/>
                <a:cs typeface="Times New Roman" panose="02020603050405020304" pitchFamily="18" charset="0"/>
              </a:rPr>
              <a:t>Ci siamo concentrati in particolar modo sull’esecuzione dell’ESP </a:t>
            </a:r>
            <a:r>
              <a:rPr lang="it-IT" sz="1800" dirty="0" err="1">
                <a:solidFill>
                  <a:srgbClr val="0C0C0C"/>
                </a:solidFill>
                <a:effectLst/>
                <a:latin typeface="Arial" panose="020B0604020202020204" pitchFamily="34" charset="0"/>
                <a:ea typeface="Calibri" panose="020F0502020204030204" pitchFamily="34" charset="0"/>
                <a:cs typeface="Times New Roman" panose="02020603050405020304" pitchFamily="18" charset="0"/>
              </a:rPr>
              <a:t>Block</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it-IT" dirty="0"/>
          </a:p>
        </p:txBody>
      </p:sp>
      <p:sp>
        <p:nvSpPr>
          <p:cNvPr id="4" name="Segnaposto numero diapositiva 3"/>
          <p:cNvSpPr>
            <a:spLocks noGrp="1"/>
          </p:cNvSpPr>
          <p:nvPr>
            <p:ph type="sldNum" sz="quarter" idx="5"/>
          </p:nvPr>
        </p:nvSpPr>
        <p:spPr/>
        <p:txBody>
          <a:bodyPr/>
          <a:lstStyle/>
          <a:p>
            <a:fld id="{AFC88860-0611-6D40-A0C3-8D05D1A86FF3}" type="slidenum">
              <a:rPr lang="it-IT" smtClean="0"/>
              <a:t>6</a:t>
            </a:fld>
            <a:endParaRPr lang="it-IT"/>
          </a:p>
        </p:txBody>
      </p:sp>
    </p:spTree>
    <p:extLst>
      <p:ext uri="{BB962C8B-B14F-4D97-AF65-F5344CB8AC3E}">
        <p14:creationId xmlns:p14="http://schemas.microsoft.com/office/powerpoint/2010/main" val="8304896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solidFill>
                <a:srgbClr val="0C0C0C"/>
              </a:solidFill>
              <a:effectLst/>
              <a:latin typeface="Arial" panose="020B0604020202020204" pitchFamily="34" charset="0"/>
            </a:endParaRPr>
          </a:p>
          <a:p>
            <a:r>
              <a:rPr lang="it-IT" dirty="0">
                <a:solidFill>
                  <a:srgbClr val="0C0C0C"/>
                </a:solidFill>
                <a:effectLst/>
                <a:latin typeface="Arial" panose="020B0604020202020204" pitchFamily="34" charset="0"/>
              </a:rPr>
              <a:t>Il blocco del piano del muscolo erettore della colonna (</a:t>
            </a:r>
            <a:r>
              <a:rPr lang="it-IT" dirty="0" err="1">
                <a:solidFill>
                  <a:srgbClr val="0C0C0C"/>
                </a:solidFill>
                <a:effectLst/>
                <a:latin typeface="Arial" panose="020B0604020202020204" pitchFamily="34" charset="0"/>
              </a:rPr>
              <a:t>Erector</a:t>
            </a:r>
            <a:r>
              <a:rPr lang="it-IT" dirty="0">
                <a:solidFill>
                  <a:srgbClr val="0C0C0C"/>
                </a:solidFill>
                <a:effectLst/>
                <a:latin typeface="Arial" panose="020B0604020202020204" pitchFamily="34" charset="0"/>
              </a:rPr>
              <a:t> </a:t>
            </a:r>
            <a:r>
              <a:rPr lang="it-IT" dirty="0" err="1">
                <a:solidFill>
                  <a:srgbClr val="0C0C0C"/>
                </a:solidFill>
                <a:effectLst/>
                <a:latin typeface="Arial" panose="020B0604020202020204" pitchFamily="34" charset="0"/>
              </a:rPr>
              <a:t>Spinae</a:t>
            </a:r>
            <a:r>
              <a:rPr lang="it-IT" dirty="0">
                <a:solidFill>
                  <a:srgbClr val="0C0C0C"/>
                </a:solidFill>
                <a:effectLst/>
                <a:latin typeface="Arial" panose="020B0604020202020204" pitchFamily="34" charset="0"/>
              </a:rPr>
              <a:t> </a:t>
            </a:r>
            <a:r>
              <a:rPr lang="it-IT" dirty="0" err="1">
                <a:solidFill>
                  <a:srgbClr val="0C0C0C"/>
                </a:solidFill>
                <a:effectLst/>
                <a:latin typeface="Arial" panose="020B0604020202020204" pitchFamily="34" charset="0"/>
              </a:rPr>
              <a:t>Plane</a:t>
            </a:r>
            <a:r>
              <a:rPr lang="it-IT" dirty="0">
                <a:solidFill>
                  <a:srgbClr val="0C0C0C"/>
                </a:solidFill>
                <a:effectLst/>
                <a:latin typeface="Arial" panose="020B0604020202020204" pitchFamily="34" charset="0"/>
              </a:rPr>
              <a:t> </a:t>
            </a:r>
            <a:r>
              <a:rPr lang="it-IT" dirty="0" err="1">
                <a:solidFill>
                  <a:srgbClr val="0C0C0C"/>
                </a:solidFill>
                <a:effectLst/>
                <a:latin typeface="Arial" panose="020B0604020202020204" pitchFamily="34" charset="0"/>
              </a:rPr>
              <a:t>Block</a:t>
            </a:r>
            <a:r>
              <a:rPr lang="it-IT" dirty="0">
                <a:solidFill>
                  <a:srgbClr val="0C0C0C"/>
                </a:solidFill>
                <a:effectLst/>
                <a:latin typeface="Arial" panose="020B0604020202020204" pitchFamily="34" charset="0"/>
              </a:rPr>
              <a:t> - ESP</a:t>
            </a:r>
          </a:p>
          <a:p>
            <a:r>
              <a:rPr lang="it-IT" dirty="0" err="1">
                <a:solidFill>
                  <a:srgbClr val="0C0C0C"/>
                </a:solidFill>
                <a:effectLst/>
                <a:latin typeface="Arial" panose="020B0604020202020204" pitchFamily="34" charset="0"/>
              </a:rPr>
              <a:t>Block</a:t>
            </a:r>
            <a:r>
              <a:rPr lang="it-IT" dirty="0">
                <a:solidFill>
                  <a:srgbClr val="0C0C0C"/>
                </a:solidFill>
                <a:effectLst/>
                <a:latin typeface="Arial" panose="020B0604020202020204" pitchFamily="34" charset="0"/>
              </a:rPr>
              <a:t>) è una tecnica relativamente recente per il quale iniziano ad esserci diversi studi che ne dimostrano l’efficacia in ambito </a:t>
            </a:r>
            <a:r>
              <a:rPr lang="it-IT" dirty="0" err="1">
                <a:solidFill>
                  <a:srgbClr val="0C0C0C"/>
                </a:solidFill>
                <a:effectLst/>
                <a:latin typeface="Arial" panose="020B0604020202020204" pitchFamily="34" charset="0"/>
              </a:rPr>
              <a:t>bariatrico</a:t>
            </a:r>
            <a:r>
              <a:rPr lang="it-IT" dirty="0">
                <a:solidFill>
                  <a:srgbClr val="0C0C0C"/>
                </a:solidFill>
                <a:effectLst/>
                <a:latin typeface="Arial" panose="020B0604020202020204" pitchFamily="34" charset="0"/>
              </a:rPr>
              <a:t>. </a:t>
            </a:r>
          </a:p>
          <a:p>
            <a:r>
              <a:rPr lang="it-IT" dirty="0">
                <a:solidFill>
                  <a:srgbClr val="0C0C0C"/>
                </a:solidFill>
                <a:effectLst/>
                <a:latin typeface="Arial" panose="020B0604020202020204" pitchFamily="34" charset="0"/>
              </a:rPr>
              <a:t>viene eseguito iniettando l’anestetico locale in uno spazio situato tra il</a:t>
            </a:r>
          </a:p>
          <a:p>
            <a:r>
              <a:rPr lang="it-IT" dirty="0">
                <a:solidFill>
                  <a:srgbClr val="0C0C0C"/>
                </a:solidFill>
                <a:effectLst/>
                <a:latin typeface="Arial" panose="020B0604020202020204" pitchFamily="34" charset="0"/>
              </a:rPr>
              <a:t>muscolo erettore della colonna vertebrale e il processo trasverso delle vertebre toraciche.</a:t>
            </a:r>
          </a:p>
          <a:p>
            <a:r>
              <a:rPr lang="it-IT" dirty="0">
                <a:solidFill>
                  <a:srgbClr val="0C0C0C"/>
                </a:solidFill>
                <a:effectLst/>
                <a:latin typeface="Arial" panose="020B0604020202020204" pitchFamily="34" charset="0"/>
              </a:rPr>
              <a:t>L’anestetico si diffonde in modo cranio-caudale, coinvolgendo sia i rami dorsali sia i rami</a:t>
            </a:r>
          </a:p>
          <a:p>
            <a:r>
              <a:rPr lang="it-IT" dirty="0">
                <a:solidFill>
                  <a:srgbClr val="0C0C0C"/>
                </a:solidFill>
                <a:effectLst/>
                <a:latin typeface="Arial" panose="020B0604020202020204" pitchFamily="34" charset="0"/>
              </a:rPr>
              <a:t>ventrali dei nervi spinali toracici, che innervano la parete toracica e addominale. Questo</a:t>
            </a:r>
          </a:p>
          <a:p>
            <a:r>
              <a:rPr lang="it-IT" dirty="0">
                <a:solidFill>
                  <a:srgbClr val="0C0C0C"/>
                </a:solidFill>
                <a:effectLst/>
                <a:latin typeface="Arial" panose="020B0604020202020204" pitchFamily="34" charset="0"/>
              </a:rPr>
              <a:t>blocco è particolarmente efficace per controllare il dolore somatico e viscerale.</a:t>
            </a:r>
          </a:p>
          <a:p>
            <a:endParaRPr lang="it-IT" dirty="0"/>
          </a:p>
        </p:txBody>
      </p:sp>
      <p:sp>
        <p:nvSpPr>
          <p:cNvPr id="4" name="Segnaposto numero diapositiva 3"/>
          <p:cNvSpPr>
            <a:spLocks noGrp="1"/>
          </p:cNvSpPr>
          <p:nvPr>
            <p:ph type="sldNum" sz="quarter" idx="5"/>
          </p:nvPr>
        </p:nvSpPr>
        <p:spPr/>
        <p:txBody>
          <a:bodyPr/>
          <a:lstStyle/>
          <a:p>
            <a:fld id="{AFC88860-0611-6D40-A0C3-8D05D1A86FF3}" type="slidenum">
              <a:rPr lang="it-IT" smtClean="0"/>
              <a:t>7</a:t>
            </a:fld>
            <a:endParaRPr lang="it-IT"/>
          </a:p>
        </p:txBody>
      </p:sp>
    </p:spTree>
    <p:extLst>
      <p:ext uri="{BB962C8B-B14F-4D97-AF65-F5344CB8AC3E}">
        <p14:creationId xmlns:p14="http://schemas.microsoft.com/office/powerpoint/2010/main" val="3379115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342900" lvl="0" indent="-342900">
              <a:buFont typeface="+mj-lt"/>
              <a:buAutoNum type="arabicParen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it-IT" sz="1800" dirty="0">
                <a:solidFill>
                  <a:srgbClr val="0C0C0C"/>
                </a:solidFill>
                <a:effectLst/>
                <a:latin typeface="Arial" panose="020B0604020202020204" pitchFamily="34" charset="0"/>
                <a:ea typeface="Calibri" panose="020F0502020204030204" pitchFamily="34" charset="0"/>
                <a:cs typeface="Times New Roman" panose="02020603050405020304" pitchFamily="18" charset="0"/>
              </a:rPr>
              <a:t>I dati raccolti nel nostro studio retrospettivo sono relativi a 64 pazienti sottoposti a intervento chirurgico </a:t>
            </a:r>
            <a:r>
              <a:rPr lang="it-IT" sz="1800" dirty="0" err="1">
                <a:solidFill>
                  <a:srgbClr val="0C0C0C"/>
                </a:solidFill>
                <a:effectLst/>
                <a:latin typeface="Arial" panose="020B0604020202020204" pitchFamily="34" charset="0"/>
                <a:ea typeface="Calibri" panose="020F0502020204030204" pitchFamily="34" charset="0"/>
                <a:cs typeface="Times New Roman" panose="02020603050405020304" pitchFamily="18" charset="0"/>
              </a:rPr>
              <a:t>videolaparoscopico</a:t>
            </a:r>
            <a:r>
              <a:rPr lang="it-IT" sz="1800" dirty="0">
                <a:solidFill>
                  <a:srgbClr val="0C0C0C"/>
                </a:solidFill>
                <a:effectLst/>
                <a:latin typeface="Arial" panose="020B0604020202020204" pitchFamily="34" charset="0"/>
                <a:ea typeface="Calibri" panose="020F0502020204030204" pitchFamily="34" charset="0"/>
                <a:cs typeface="Times New Roman" panose="02020603050405020304" pitchFamily="18" charset="0"/>
              </a:rPr>
              <a:t> o robot assistito di Sleeve </a:t>
            </a:r>
            <a:r>
              <a:rPr lang="it-IT" sz="1800" dirty="0" err="1">
                <a:solidFill>
                  <a:srgbClr val="0C0C0C"/>
                </a:solidFill>
                <a:effectLst/>
                <a:latin typeface="Arial" panose="020B0604020202020204" pitchFamily="34" charset="0"/>
                <a:ea typeface="Calibri" panose="020F0502020204030204" pitchFamily="34" charset="0"/>
                <a:cs typeface="Times New Roman" panose="02020603050405020304" pitchFamily="18" charset="0"/>
              </a:rPr>
              <a:t>gastrectomy</a:t>
            </a:r>
            <a:r>
              <a:rPr lang="it-IT" sz="1800" dirty="0">
                <a:solidFill>
                  <a:srgbClr val="0C0C0C"/>
                </a:solidFill>
                <a:effectLst/>
                <a:latin typeface="Arial" panose="020B0604020202020204" pitchFamily="34" charset="0"/>
                <a:ea typeface="Calibri" panose="020F0502020204030204" pitchFamily="34" charset="0"/>
                <a:cs typeface="Times New Roman" panose="02020603050405020304" pitchFamily="18" charset="0"/>
              </a:rPr>
              <a:t>, RYGBP , presso ASST Grande Ospedale Metropolitano Niguarda nel periodo</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it-IT" sz="1800" dirty="0">
                <a:solidFill>
                  <a:srgbClr val="0C0C0C"/>
                </a:solidFill>
                <a:effectLst/>
                <a:latin typeface="Arial" panose="020B0604020202020204" pitchFamily="34" charset="0"/>
                <a:ea typeface="Calibri" panose="020F0502020204030204" pitchFamily="34" charset="0"/>
                <a:cs typeface="Times New Roman" panose="02020603050405020304" pitchFamily="18" charset="0"/>
              </a:rPr>
              <a:t>compreso tra Gennaio 2024 e Settembre 2024. </a:t>
            </a:r>
            <a:r>
              <a:rPr lang="it-IT" sz="1800" dirty="0">
                <a:solidFill>
                  <a:srgbClr val="0C0C0C"/>
                </a:solidFill>
                <a:effectLst/>
                <a:latin typeface="Arial" panose="020B0604020202020204" pitchFamily="34" charset="0"/>
                <a:ea typeface="Calibri" panose="020F0502020204030204" pitchFamily="34" charset="0"/>
              </a:rPr>
              <a:t>Di ogni paziente entrato a far parte di questo studio è stato preso in considerazione: l’</a:t>
            </a:r>
            <a:r>
              <a:rPr lang="it-IT" sz="1800" dirty="0" err="1">
                <a:solidFill>
                  <a:srgbClr val="0C0C0C"/>
                </a:solidFill>
                <a:effectLst/>
                <a:latin typeface="Arial" panose="020B0604020202020204" pitchFamily="34" charset="0"/>
                <a:ea typeface="Calibri" panose="020F0502020204030204" pitchFamily="34" charset="0"/>
              </a:rPr>
              <a:t>età,il</a:t>
            </a:r>
            <a:r>
              <a:rPr lang="it-IT" sz="1800" dirty="0">
                <a:solidFill>
                  <a:srgbClr val="0C0C0C"/>
                </a:solidFill>
                <a:effectLst/>
                <a:latin typeface="Arial" panose="020B0604020202020204" pitchFamily="34" charset="0"/>
                <a:ea typeface="Calibri" panose="020F0502020204030204" pitchFamily="34" charset="0"/>
              </a:rPr>
              <a:t> BMI, la necessità di CPAP per la patologia OSAS, la presenza di patologie concomitanti come il DM, patologie cardiache croniche, patologie gastrointestinali e la presenza di neoplasie concomitanti</a:t>
            </a:r>
            <a:r>
              <a:rPr lang="it-IT" sz="2800" dirty="0">
                <a:effectLst/>
              </a:rPr>
              <a:t> </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it-IT" sz="1800" dirty="0">
                <a:solidFill>
                  <a:srgbClr val="0C0C0C"/>
                </a:solidFill>
                <a:effectLst/>
                <a:latin typeface="Arial" panose="020B0604020202020204" pitchFamily="34" charset="0"/>
                <a:ea typeface="Calibri" panose="020F0502020204030204" pitchFamily="34" charset="0"/>
                <a:cs typeface="Times New Roman" panose="02020603050405020304" pitchFamily="18" charset="0"/>
              </a:rPr>
              <a:t>Sono stati presi in considerazione due gruppi: pazienti trattati con protocollo standard (ovvero con l’utilizzo di un oppiaceo intraoperatorio  associato a farmaci adiuvanti il dolore e analgesia al termine con paracetamolo e </a:t>
            </a:r>
            <a:r>
              <a:rPr lang="it-IT" sz="1800" dirty="0" err="1">
                <a:solidFill>
                  <a:srgbClr val="0C0C0C"/>
                </a:solidFill>
                <a:effectLst/>
                <a:latin typeface="Arial" panose="020B0604020202020204" pitchFamily="34" charset="0"/>
                <a:ea typeface="Calibri" panose="020F0502020204030204" pitchFamily="34" charset="0"/>
                <a:cs typeface="Times New Roman" panose="02020603050405020304" pitchFamily="18" charset="0"/>
              </a:rPr>
              <a:t>ketorolac</a:t>
            </a:r>
            <a:r>
              <a:rPr lang="it-IT" sz="1800" dirty="0">
                <a:solidFill>
                  <a:srgbClr val="0C0C0C"/>
                </a:solidFill>
                <a:effectLst/>
                <a:latin typeface="Arial" panose="020B0604020202020204" pitchFamily="34" charset="0"/>
                <a:ea typeface="Calibri" panose="020F0502020204030204" pitchFamily="34" charset="0"/>
                <a:cs typeface="Times New Roman" panose="02020603050405020304" pitchFamily="18" charset="0"/>
              </a:rPr>
              <a:t>) e pazienti a cui, al protocollo standard era stato associata analgesia locoregionale con ESPB </a:t>
            </a:r>
            <a:r>
              <a:rPr lang="it-IT" sz="1800" dirty="0" err="1">
                <a:solidFill>
                  <a:srgbClr val="0C0C0C"/>
                </a:solidFill>
                <a:effectLst/>
                <a:latin typeface="Arial" panose="020B0604020202020204" pitchFamily="34" charset="0"/>
                <a:ea typeface="Calibri" panose="020F0502020204030204" pitchFamily="34" charset="0"/>
                <a:cs typeface="Times New Roman" panose="02020603050405020304" pitchFamily="18" charset="0"/>
              </a:rPr>
              <a:t>block</a:t>
            </a:r>
            <a:r>
              <a:rPr lang="it-IT" sz="1800" dirty="0">
                <a:solidFill>
                  <a:srgbClr val="0C0C0C"/>
                </a:solidFill>
                <a:effectLst/>
                <a:latin typeface="Arial" panose="020B0604020202020204" pitchFamily="34" charset="0"/>
                <a:ea typeface="Calibri" panose="020F0502020204030204" pitchFamily="34" charset="0"/>
                <a:cs typeface="Times New Roman" panose="02020603050405020304" pitchFamily="18" charset="0"/>
              </a:rPr>
              <a:t>.</a:t>
            </a:r>
          </a:p>
          <a:p>
            <a:pPr marL="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it-IT" dirty="0"/>
          </a:p>
        </p:txBody>
      </p:sp>
      <p:sp>
        <p:nvSpPr>
          <p:cNvPr id="4" name="Segnaposto numero diapositiva 3"/>
          <p:cNvSpPr>
            <a:spLocks noGrp="1"/>
          </p:cNvSpPr>
          <p:nvPr>
            <p:ph type="sldNum" sz="quarter" idx="5"/>
          </p:nvPr>
        </p:nvSpPr>
        <p:spPr/>
        <p:txBody>
          <a:bodyPr/>
          <a:lstStyle/>
          <a:p>
            <a:fld id="{AFC88860-0611-6D40-A0C3-8D05D1A86FF3}" type="slidenum">
              <a:rPr lang="it-IT" smtClean="0"/>
              <a:t>8</a:t>
            </a:fld>
            <a:endParaRPr lang="it-IT"/>
          </a:p>
        </p:txBody>
      </p:sp>
    </p:spTree>
    <p:extLst>
      <p:ext uri="{BB962C8B-B14F-4D97-AF65-F5344CB8AC3E}">
        <p14:creationId xmlns:p14="http://schemas.microsoft.com/office/powerpoint/2010/main" val="17988891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342900" lvl="0" indent="-342900">
              <a:buFont typeface="+mj-lt"/>
              <a:buAutoNum type="arabicParen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it-IT" sz="1800" dirty="0">
                <a:solidFill>
                  <a:srgbClr val="0C0C0C"/>
                </a:solidFill>
                <a:effectLst/>
                <a:latin typeface="Arial" panose="020B0604020202020204" pitchFamily="34" charset="0"/>
                <a:ea typeface="Calibri" panose="020F0502020204030204" pitchFamily="34" charset="0"/>
                <a:cs typeface="Times New Roman" panose="02020603050405020304" pitchFamily="18" charset="0"/>
              </a:rPr>
              <a:t>Abbiamo valutato in giornata 0 e in prima giornata post operatoria l’NRS, l’utilizzo di terapia rescue, la PONV e l’utilizzo di farmaci per il trattamento di quest’ultima e la mobilizzazione precoce del </a:t>
            </a:r>
            <a:r>
              <a:rPr lang="it-IT" sz="1800" dirty="0" err="1">
                <a:solidFill>
                  <a:srgbClr val="0C0C0C"/>
                </a:solidFill>
                <a:effectLst/>
                <a:latin typeface="Arial" panose="020B0604020202020204" pitchFamily="34" charset="0"/>
                <a:ea typeface="Calibri" panose="020F0502020204030204" pitchFamily="34" charset="0"/>
                <a:cs typeface="Times New Roman" panose="02020603050405020304" pitchFamily="18" charset="0"/>
              </a:rPr>
              <a:t>paziente.Sono</a:t>
            </a:r>
            <a:r>
              <a:rPr lang="it-IT" sz="1800" dirty="0">
                <a:solidFill>
                  <a:srgbClr val="0C0C0C"/>
                </a:solidFill>
                <a:effectLst/>
                <a:latin typeface="Arial" panose="020B0604020202020204" pitchFamily="34" charset="0"/>
                <a:ea typeface="Calibri" panose="020F0502020204030204" pitchFamily="34" charset="0"/>
                <a:cs typeface="Times New Roman" panose="02020603050405020304" pitchFamily="18" charset="0"/>
              </a:rPr>
              <a:t> state valutate attraverso la classificazione di </a:t>
            </a:r>
            <a:r>
              <a:rPr lang="it-IT" sz="1800" b="1" dirty="0" err="1">
                <a:solidFill>
                  <a:srgbClr val="0C0C0C"/>
                </a:solidFill>
                <a:effectLst/>
                <a:latin typeface="Arial" panose="020B0604020202020204" pitchFamily="34" charset="0"/>
                <a:ea typeface="Calibri" panose="020F0502020204030204" pitchFamily="34" charset="0"/>
                <a:cs typeface="Times New Roman" panose="02020603050405020304" pitchFamily="18" charset="0"/>
              </a:rPr>
              <a:t>Clavien</a:t>
            </a:r>
            <a:r>
              <a:rPr lang="it-IT" sz="1800" b="1" dirty="0">
                <a:solidFill>
                  <a:srgbClr val="0C0C0C"/>
                </a:solidFill>
                <a:effectLst/>
                <a:latin typeface="Arial" panose="020B0604020202020204" pitchFamily="34" charset="0"/>
                <a:ea typeface="Calibri" panose="020F0502020204030204" pitchFamily="34" charset="0"/>
                <a:cs typeface="Times New Roman" panose="02020603050405020304" pitchFamily="18" charset="0"/>
              </a:rPr>
              <a:t> dindo </a:t>
            </a:r>
            <a:r>
              <a:rPr lang="it-IT" sz="1800" dirty="0">
                <a:solidFill>
                  <a:srgbClr val="0C0C0C"/>
                </a:solidFill>
                <a:effectLst/>
                <a:latin typeface="Arial" panose="020B0604020202020204" pitchFamily="34" charset="0"/>
                <a:ea typeface="Calibri" panose="020F0502020204030204" pitchFamily="34" charset="0"/>
                <a:cs typeface="Times New Roman" panose="02020603050405020304" pitchFamily="18" charset="0"/>
              </a:rPr>
              <a:t>(vedi tabella) le</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it-IT" sz="1800" dirty="0">
                <a:solidFill>
                  <a:srgbClr val="0C0C0C"/>
                </a:solidFill>
                <a:effectLst/>
                <a:latin typeface="Arial" panose="020B0604020202020204" pitchFamily="34" charset="0"/>
                <a:ea typeface="Calibri" panose="020F0502020204030204" pitchFamily="34" charset="0"/>
                <a:cs typeface="Times New Roman" panose="02020603050405020304" pitchFamily="18" charset="0"/>
              </a:rPr>
              <a:t>complicanze post operatorie accorse. Infine è stato preso in considerazione il timing della dimissione e quindi complessivamente</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it-IT" sz="1800" dirty="0">
                <a:solidFill>
                  <a:srgbClr val="0C0C0C"/>
                </a:solidFill>
                <a:effectLst/>
                <a:latin typeface="Arial" panose="020B0604020202020204" pitchFamily="34" charset="0"/>
                <a:ea typeface="Calibri" panose="020F0502020204030204" pitchFamily="34" charset="0"/>
                <a:cs typeface="Times New Roman" panose="02020603050405020304" pitchFamily="18" charset="0"/>
              </a:rPr>
              <a:t>l’hospital </a:t>
            </a:r>
            <a:r>
              <a:rPr lang="it-IT" sz="1800" dirty="0" err="1">
                <a:solidFill>
                  <a:srgbClr val="0C0C0C"/>
                </a:solidFill>
                <a:effectLst/>
                <a:latin typeface="Arial" panose="020B0604020202020204" pitchFamily="34" charset="0"/>
                <a:ea typeface="Calibri" panose="020F0502020204030204" pitchFamily="34" charset="0"/>
                <a:cs typeface="Times New Roman" panose="02020603050405020304" pitchFamily="18" charset="0"/>
              </a:rPr>
              <a:t>lengh</a:t>
            </a:r>
            <a:r>
              <a:rPr lang="it-IT" sz="1800" dirty="0">
                <a:solidFill>
                  <a:srgbClr val="0C0C0C"/>
                </a:solidFill>
                <a:effectLst/>
                <a:latin typeface="Arial" panose="020B0604020202020204" pitchFamily="34" charset="0"/>
                <a:ea typeface="Calibri" panose="020F0502020204030204" pitchFamily="34" charset="0"/>
                <a:cs typeface="Times New Roman" panose="02020603050405020304" pitchFamily="18" charset="0"/>
              </a:rPr>
              <a:t> of stay.</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it-IT" dirty="0"/>
          </a:p>
        </p:txBody>
      </p:sp>
      <p:sp>
        <p:nvSpPr>
          <p:cNvPr id="4" name="Segnaposto numero diapositiva 3"/>
          <p:cNvSpPr>
            <a:spLocks noGrp="1"/>
          </p:cNvSpPr>
          <p:nvPr>
            <p:ph type="sldNum" sz="quarter" idx="5"/>
          </p:nvPr>
        </p:nvSpPr>
        <p:spPr/>
        <p:txBody>
          <a:bodyPr/>
          <a:lstStyle/>
          <a:p>
            <a:fld id="{AFC88860-0611-6D40-A0C3-8D05D1A86FF3}" type="slidenum">
              <a:rPr lang="it-IT" smtClean="0"/>
              <a:t>9</a:t>
            </a:fld>
            <a:endParaRPr lang="it-IT"/>
          </a:p>
        </p:txBody>
      </p:sp>
    </p:spTree>
    <p:extLst>
      <p:ext uri="{BB962C8B-B14F-4D97-AF65-F5344CB8AC3E}">
        <p14:creationId xmlns:p14="http://schemas.microsoft.com/office/powerpoint/2010/main" val="2259222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800" dirty="0">
                <a:solidFill>
                  <a:srgbClr val="0C0C0C"/>
                </a:solidFill>
                <a:effectLst/>
                <a:latin typeface="Arial" panose="020B0604020202020204" pitchFamily="34" charset="0"/>
                <a:ea typeface="Calibri" panose="020F0502020204030204" pitchFamily="34" charset="0"/>
                <a:cs typeface="Times New Roman" panose="02020603050405020304" pitchFamily="18" charset="0"/>
              </a:rPr>
              <a:t>Nella tabella e nel grafico a </a:t>
            </a:r>
            <a:r>
              <a:rPr lang="it-IT" sz="1800" dirty="0" err="1">
                <a:solidFill>
                  <a:srgbClr val="0C0C0C"/>
                </a:solidFill>
                <a:effectLst/>
                <a:latin typeface="Arial" panose="020B0604020202020204" pitchFamily="34" charset="0"/>
                <a:ea typeface="Calibri" panose="020F0502020204030204" pitchFamily="34" charset="0"/>
                <a:cs typeface="Times New Roman" panose="02020603050405020304" pitchFamily="18" charset="0"/>
              </a:rPr>
              <a:t>sx</a:t>
            </a:r>
            <a:r>
              <a:rPr lang="it-IT" sz="1800" dirty="0">
                <a:solidFill>
                  <a:srgbClr val="0C0C0C"/>
                </a:solidFill>
                <a:effectLst/>
                <a:latin typeface="Arial" panose="020B0604020202020204" pitchFamily="34" charset="0"/>
                <a:ea typeface="Calibri" panose="020F0502020204030204" pitchFamily="34" charset="0"/>
                <a:cs typeface="Times New Roman" panose="02020603050405020304" pitchFamily="18" charset="0"/>
              </a:rPr>
              <a:t> risultati relativi alla </a:t>
            </a:r>
            <a:r>
              <a:rPr lang="it-IT" sz="1800" dirty="0" err="1">
                <a:solidFill>
                  <a:srgbClr val="0C0C0C"/>
                </a:solidFill>
                <a:effectLst/>
                <a:latin typeface="Arial" panose="020B0604020202020204" pitchFamily="34" charset="0"/>
                <a:ea typeface="Calibri" panose="020F0502020204030204" pitchFamily="34" charset="0"/>
                <a:cs typeface="Times New Roman" panose="02020603050405020304" pitchFamily="18" charset="0"/>
              </a:rPr>
              <a:t>recovery</a:t>
            </a:r>
            <a:r>
              <a:rPr lang="it-IT" sz="1800" dirty="0">
                <a:solidFill>
                  <a:srgbClr val="0C0C0C"/>
                </a:solidFill>
                <a:effectLst/>
                <a:latin typeface="Arial" panose="020B0604020202020204" pitchFamily="34" charset="0"/>
                <a:ea typeface="Calibri" panose="020F0502020204030204" pitchFamily="34" charset="0"/>
                <a:cs typeface="Times New Roman" panose="02020603050405020304" pitchFamily="18" charset="0"/>
              </a:rPr>
              <a:t> room il giorno 0. si può osservare come  l’uso del blocco ESP non ha avuto un impatto significativo sugli esiti postoperatori immediati in termini di controllo del dolore CON </a:t>
            </a:r>
            <a:r>
              <a:rPr lang="it-IT" sz="1800" dirty="0">
                <a:solidFill>
                  <a:srgbClr val="0E0E0E"/>
                </a:solidFill>
                <a:effectLst/>
                <a:latin typeface="Arial" panose="020B0604020202020204" pitchFamily="34" charset="0"/>
                <a:ea typeface="Times New Roman" panose="02020603050405020304" pitchFamily="18" charset="0"/>
              </a:rPr>
              <a:t>mediana simile, che si trova approssimativamente attorno al valore 3.0 </a:t>
            </a:r>
            <a:r>
              <a:rPr lang="it-IT" sz="2800" dirty="0">
                <a:effectLst/>
              </a:rPr>
              <a:t> </a:t>
            </a:r>
            <a:r>
              <a:rPr lang="it-IT" sz="1800" dirty="0">
                <a:solidFill>
                  <a:srgbClr val="0C0C0C"/>
                </a:solidFill>
                <a:effectLst/>
                <a:latin typeface="Arial" panose="020B0604020202020204" pitchFamily="34" charset="0"/>
                <a:ea typeface="Calibri" panose="020F0502020204030204" pitchFamily="34" charset="0"/>
                <a:cs typeface="Times New Roman" panose="02020603050405020304" pitchFamily="18" charset="0"/>
              </a:rPr>
              <a:t>, uso di analgesici oppiacei rescue (che è risultato piuttosto alto)  PONV e mobilizzazione precoce. in prima giornata Entrambi i gruppi hanno riportato punteggi di dolore relativamente bassi CON UNA MEDIANA DI 2 e un’elevata percentuale di pazienti si è mobilizzata nel corso del primo giorno postoperatorio</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it-IT" dirty="0"/>
          </a:p>
        </p:txBody>
      </p:sp>
      <p:sp>
        <p:nvSpPr>
          <p:cNvPr id="4" name="Segnaposto numero diapositiva 3"/>
          <p:cNvSpPr>
            <a:spLocks noGrp="1"/>
          </p:cNvSpPr>
          <p:nvPr>
            <p:ph type="sldNum" sz="quarter" idx="5"/>
          </p:nvPr>
        </p:nvSpPr>
        <p:spPr/>
        <p:txBody>
          <a:bodyPr/>
          <a:lstStyle/>
          <a:p>
            <a:fld id="{AFC88860-0611-6D40-A0C3-8D05D1A86FF3}" type="slidenum">
              <a:rPr lang="it-IT" smtClean="0"/>
              <a:t>10</a:t>
            </a:fld>
            <a:endParaRPr lang="it-IT"/>
          </a:p>
        </p:txBody>
      </p:sp>
    </p:spTree>
    <p:extLst>
      <p:ext uri="{BB962C8B-B14F-4D97-AF65-F5344CB8AC3E}">
        <p14:creationId xmlns:p14="http://schemas.microsoft.com/office/powerpoint/2010/main" val="37860301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342900" lvl="0" indent="-342900">
              <a:buFont typeface="+mj-lt"/>
              <a:buAutoNum type="arabicParen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it-IT" sz="1800" dirty="0">
                <a:solidFill>
                  <a:srgbClr val="0C0C0C"/>
                </a:solidFill>
                <a:effectLst/>
                <a:latin typeface="Arial" panose="020B0604020202020204" pitchFamily="34" charset="0"/>
                <a:ea typeface="Calibri" panose="020F0502020204030204" pitchFamily="34" charset="0"/>
                <a:cs typeface="Times New Roman" panose="02020603050405020304" pitchFamily="18" charset="0"/>
              </a:rPr>
              <a:t>risultati durante il ricovero indicano che la maggior parte dei pazienti ha sperimentato complicanze lievi (</a:t>
            </a:r>
            <a:r>
              <a:rPr lang="it-IT" sz="1800" dirty="0" err="1">
                <a:solidFill>
                  <a:srgbClr val="0C0C0C"/>
                </a:solidFill>
                <a:effectLst/>
                <a:latin typeface="Arial" panose="020B0604020202020204" pitchFamily="34" charset="0"/>
                <a:ea typeface="Calibri" panose="020F0502020204030204" pitchFamily="34" charset="0"/>
                <a:cs typeface="Times New Roman" panose="02020603050405020304" pitchFamily="18" charset="0"/>
              </a:rPr>
              <a:t>Clavien</a:t>
            </a:r>
            <a:r>
              <a:rPr lang="it-IT" sz="1800" dirty="0">
                <a:solidFill>
                  <a:srgbClr val="0C0C0C"/>
                </a:solidFill>
                <a:effectLst/>
                <a:latin typeface="Arial" panose="020B0604020202020204" pitchFamily="34" charset="0"/>
                <a:ea typeface="Calibri" panose="020F0502020204030204" pitchFamily="34" charset="0"/>
                <a:cs typeface="Times New Roman" panose="02020603050405020304" pitchFamily="18" charset="0"/>
              </a:rPr>
              <a:t>-Dindo grado 1), con un’incidenza molto bassa di complicanze respiratorie e nessuna differenza significativa nella durata della degenza ospedaliera tra i gruppi No ESP e ESP </a:t>
            </a:r>
            <a:r>
              <a:rPr lang="it-IT" sz="1800" dirty="0" err="1">
                <a:solidFill>
                  <a:srgbClr val="0C0C0C"/>
                </a:solidFill>
                <a:effectLst/>
                <a:latin typeface="Arial" panose="020B0604020202020204" pitchFamily="34" charset="0"/>
                <a:ea typeface="Calibri" panose="020F0502020204030204" pitchFamily="34" charset="0"/>
                <a:cs typeface="Times New Roman" panose="02020603050405020304" pitchFamily="18" charset="0"/>
              </a:rPr>
              <a:t>block</a:t>
            </a:r>
            <a:r>
              <a:rPr lang="it-IT" sz="1800" dirty="0">
                <a:solidFill>
                  <a:srgbClr val="0C0C0C"/>
                </a:solidFill>
                <a:effectLst/>
                <a:latin typeface="Arial" panose="020B0604020202020204" pitchFamily="34" charset="0"/>
                <a:ea typeface="Calibri" panose="020F0502020204030204" pitchFamily="34" charset="0"/>
                <a:cs typeface="Times New Roman" panose="02020603050405020304" pitchFamily="18" charset="0"/>
              </a:rPr>
              <a:t>.</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r>
              <a:rPr lang="it-IT" sz="1800" dirty="0">
                <a:solidFill>
                  <a:srgbClr val="0C0C0C"/>
                </a:solidFill>
                <a:effectLst/>
                <a:latin typeface="Arial" panose="020B0604020202020204" pitchFamily="34" charset="0"/>
                <a:ea typeface="Calibri" panose="020F0502020204030204" pitchFamily="34" charset="0"/>
                <a:cs typeface="Times New Roman" panose="02020603050405020304" pitchFamily="18" charset="0"/>
              </a:rPr>
              <a:t> </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it-IT" dirty="0"/>
          </a:p>
        </p:txBody>
      </p:sp>
      <p:sp>
        <p:nvSpPr>
          <p:cNvPr id="4" name="Segnaposto numero diapositiva 3"/>
          <p:cNvSpPr>
            <a:spLocks noGrp="1"/>
          </p:cNvSpPr>
          <p:nvPr>
            <p:ph type="sldNum" sz="quarter" idx="5"/>
          </p:nvPr>
        </p:nvSpPr>
        <p:spPr/>
        <p:txBody>
          <a:bodyPr/>
          <a:lstStyle/>
          <a:p>
            <a:fld id="{AFC88860-0611-6D40-A0C3-8D05D1A86FF3}" type="slidenum">
              <a:rPr lang="it-IT" smtClean="0"/>
              <a:t>11</a:t>
            </a:fld>
            <a:endParaRPr lang="it-IT"/>
          </a:p>
        </p:txBody>
      </p:sp>
    </p:spTree>
    <p:extLst>
      <p:ext uri="{BB962C8B-B14F-4D97-AF65-F5344CB8AC3E}">
        <p14:creationId xmlns:p14="http://schemas.microsoft.com/office/powerpoint/2010/main" val="28100903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C68D1A9-BC1C-4241-B7A0-E532C2394B7C}"/>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07F323DB-65EA-2245-858A-37A8593C6F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34957082-0074-AA44-9190-876E028BCA3A}"/>
              </a:ext>
            </a:extLst>
          </p:cNvPr>
          <p:cNvSpPr>
            <a:spLocks noGrp="1"/>
          </p:cNvSpPr>
          <p:nvPr>
            <p:ph type="dt" sz="half" idx="10"/>
          </p:nvPr>
        </p:nvSpPr>
        <p:spPr/>
        <p:txBody>
          <a:bodyPr/>
          <a:lstStyle/>
          <a:p>
            <a:fld id="{900FCF2F-6F21-8649-B3A4-F29D6A8577EC}" type="datetimeFigureOut">
              <a:rPr lang="it-IT" smtClean="0"/>
              <a:t>24/10/25</a:t>
            </a:fld>
            <a:endParaRPr lang="it-IT"/>
          </a:p>
        </p:txBody>
      </p:sp>
      <p:sp>
        <p:nvSpPr>
          <p:cNvPr id="5" name="Segnaposto piè di pagina 4">
            <a:extLst>
              <a:ext uri="{FF2B5EF4-FFF2-40B4-BE49-F238E27FC236}">
                <a16:creationId xmlns:a16="http://schemas.microsoft.com/office/drawing/2014/main" id="{68689882-473D-484B-84D9-A450BC953362}"/>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0718BCEC-FCC2-474F-ABBF-E42FDA4F8951}"/>
              </a:ext>
            </a:extLst>
          </p:cNvPr>
          <p:cNvSpPr>
            <a:spLocks noGrp="1"/>
          </p:cNvSpPr>
          <p:nvPr>
            <p:ph type="sldNum" sz="quarter" idx="12"/>
          </p:nvPr>
        </p:nvSpPr>
        <p:spPr/>
        <p:txBody>
          <a:bodyPr/>
          <a:lstStyle/>
          <a:p>
            <a:fld id="{485F6C27-35E8-8B4B-B173-6077262A042C}" type="slidenum">
              <a:rPr lang="it-IT" smtClean="0"/>
              <a:t>‹N›</a:t>
            </a:fld>
            <a:endParaRPr lang="it-IT"/>
          </a:p>
        </p:txBody>
      </p:sp>
    </p:spTree>
    <p:extLst>
      <p:ext uri="{BB962C8B-B14F-4D97-AF65-F5344CB8AC3E}">
        <p14:creationId xmlns:p14="http://schemas.microsoft.com/office/powerpoint/2010/main" val="4123192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A19D411-F35F-0049-93DF-B2F646C517A8}"/>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666DD1EF-8D69-5E4A-91B5-9F9B4D389805}"/>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AADF5481-1918-F345-B243-F328C5155650}"/>
              </a:ext>
            </a:extLst>
          </p:cNvPr>
          <p:cNvSpPr>
            <a:spLocks noGrp="1"/>
          </p:cNvSpPr>
          <p:nvPr>
            <p:ph type="dt" sz="half" idx="10"/>
          </p:nvPr>
        </p:nvSpPr>
        <p:spPr/>
        <p:txBody>
          <a:bodyPr/>
          <a:lstStyle/>
          <a:p>
            <a:fld id="{900FCF2F-6F21-8649-B3A4-F29D6A8577EC}" type="datetimeFigureOut">
              <a:rPr lang="it-IT" smtClean="0"/>
              <a:t>24/10/25</a:t>
            </a:fld>
            <a:endParaRPr lang="it-IT"/>
          </a:p>
        </p:txBody>
      </p:sp>
      <p:sp>
        <p:nvSpPr>
          <p:cNvPr id="5" name="Segnaposto piè di pagina 4">
            <a:extLst>
              <a:ext uri="{FF2B5EF4-FFF2-40B4-BE49-F238E27FC236}">
                <a16:creationId xmlns:a16="http://schemas.microsoft.com/office/drawing/2014/main" id="{52456115-6598-A54D-B283-A35E0DB364E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D0E8BB5-82A6-7D4A-88F0-46E12D056B7C}"/>
              </a:ext>
            </a:extLst>
          </p:cNvPr>
          <p:cNvSpPr>
            <a:spLocks noGrp="1"/>
          </p:cNvSpPr>
          <p:nvPr>
            <p:ph type="sldNum" sz="quarter" idx="12"/>
          </p:nvPr>
        </p:nvSpPr>
        <p:spPr/>
        <p:txBody>
          <a:bodyPr/>
          <a:lstStyle/>
          <a:p>
            <a:fld id="{485F6C27-35E8-8B4B-B173-6077262A042C}" type="slidenum">
              <a:rPr lang="it-IT" smtClean="0"/>
              <a:t>‹N›</a:t>
            </a:fld>
            <a:endParaRPr lang="it-IT"/>
          </a:p>
        </p:txBody>
      </p:sp>
    </p:spTree>
    <p:extLst>
      <p:ext uri="{BB962C8B-B14F-4D97-AF65-F5344CB8AC3E}">
        <p14:creationId xmlns:p14="http://schemas.microsoft.com/office/powerpoint/2010/main" val="40154575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DE279F31-C6BB-274B-BECE-A5CC65CD6901}"/>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DEA742C3-F6CD-AE4A-84DB-BCCE6273766D}"/>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6183086B-DFA4-564F-A790-BF7D8EEF11C8}"/>
              </a:ext>
            </a:extLst>
          </p:cNvPr>
          <p:cNvSpPr>
            <a:spLocks noGrp="1"/>
          </p:cNvSpPr>
          <p:nvPr>
            <p:ph type="dt" sz="half" idx="10"/>
          </p:nvPr>
        </p:nvSpPr>
        <p:spPr/>
        <p:txBody>
          <a:bodyPr/>
          <a:lstStyle/>
          <a:p>
            <a:fld id="{900FCF2F-6F21-8649-B3A4-F29D6A8577EC}" type="datetimeFigureOut">
              <a:rPr lang="it-IT" smtClean="0"/>
              <a:t>24/10/25</a:t>
            </a:fld>
            <a:endParaRPr lang="it-IT"/>
          </a:p>
        </p:txBody>
      </p:sp>
      <p:sp>
        <p:nvSpPr>
          <p:cNvPr id="5" name="Segnaposto piè di pagina 4">
            <a:extLst>
              <a:ext uri="{FF2B5EF4-FFF2-40B4-BE49-F238E27FC236}">
                <a16:creationId xmlns:a16="http://schemas.microsoft.com/office/drawing/2014/main" id="{FC825BEE-C715-1C4D-9D44-49D6445804B4}"/>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FF7A77C7-6C40-2049-9459-0BB8404B103F}"/>
              </a:ext>
            </a:extLst>
          </p:cNvPr>
          <p:cNvSpPr>
            <a:spLocks noGrp="1"/>
          </p:cNvSpPr>
          <p:nvPr>
            <p:ph type="sldNum" sz="quarter" idx="12"/>
          </p:nvPr>
        </p:nvSpPr>
        <p:spPr/>
        <p:txBody>
          <a:bodyPr/>
          <a:lstStyle/>
          <a:p>
            <a:fld id="{485F6C27-35E8-8B4B-B173-6077262A042C}" type="slidenum">
              <a:rPr lang="it-IT" smtClean="0"/>
              <a:t>‹N›</a:t>
            </a:fld>
            <a:endParaRPr lang="it-IT"/>
          </a:p>
        </p:txBody>
      </p:sp>
    </p:spTree>
    <p:extLst>
      <p:ext uri="{BB962C8B-B14F-4D97-AF65-F5344CB8AC3E}">
        <p14:creationId xmlns:p14="http://schemas.microsoft.com/office/powerpoint/2010/main" val="2030112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D413927-9066-E34E-A763-924DD4F7C2DF}"/>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A2A3B526-03DF-3E48-84FA-54C59DBA1CEC}"/>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3E7B6CE8-8150-5342-8327-74C742AFBD64}"/>
              </a:ext>
            </a:extLst>
          </p:cNvPr>
          <p:cNvSpPr>
            <a:spLocks noGrp="1"/>
          </p:cNvSpPr>
          <p:nvPr>
            <p:ph type="dt" sz="half" idx="10"/>
          </p:nvPr>
        </p:nvSpPr>
        <p:spPr/>
        <p:txBody>
          <a:bodyPr/>
          <a:lstStyle/>
          <a:p>
            <a:fld id="{900FCF2F-6F21-8649-B3A4-F29D6A8577EC}" type="datetimeFigureOut">
              <a:rPr lang="it-IT" smtClean="0"/>
              <a:t>24/10/25</a:t>
            </a:fld>
            <a:endParaRPr lang="it-IT"/>
          </a:p>
        </p:txBody>
      </p:sp>
      <p:sp>
        <p:nvSpPr>
          <p:cNvPr id="5" name="Segnaposto piè di pagina 4">
            <a:extLst>
              <a:ext uri="{FF2B5EF4-FFF2-40B4-BE49-F238E27FC236}">
                <a16:creationId xmlns:a16="http://schemas.microsoft.com/office/drawing/2014/main" id="{32C11727-474D-B346-A769-2875951295E4}"/>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FB0B4349-5DDA-804C-91FB-6530A591FE31}"/>
              </a:ext>
            </a:extLst>
          </p:cNvPr>
          <p:cNvSpPr>
            <a:spLocks noGrp="1"/>
          </p:cNvSpPr>
          <p:nvPr>
            <p:ph type="sldNum" sz="quarter" idx="12"/>
          </p:nvPr>
        </p:nvSpPr>
        <p:spPr/>
        <p:txBody>
          <a:bodyPr/>
          <a:lstStyle/>
          <a:p>
            <a:fld id="{485F6C27-35E8-8B4B-B173-6077262A042C}" type="slidenum">
              <a:rPr lang="it-IT" smtClean="0"/>
              <a:t>‹N›</a:t>
            </a:fld>
            <a:endParaRPr lang="it-IT"/>
          </a:p>
        </p:txBody>
      </p:sp>
    </p:spTree>
    <p:extLst>
      <p:ext uri="{BB962C8B-B14F-4D97-AF65-F5344CB8AC3E}">
        <p14:creationId xmlns:p14="http://schemas.microsoft.com/office/powerpoint/2010/main" val="9632929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552CA40-B43E-2946-9BBE-E7811863AE7B}"/>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50603E4A-F1B8-5A47-AC52-C64FBE7ED52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27C3DAF8-5C6B-3440-8DF3-F10BA6C5D76B}"/>
              </a:ext>
            </a:extLst>
          </p:cNvPr>
          <p:cNvSpPr>
            <a:spLocks noGrp="1"/>
          </p:cNvSpPr>
          <p:nvPr>
            <p:ph type="dt" sz="half" idx="10"/>
          </p:nvPr>
        </p:nvSpPr>
        <p:spPr/>
        <p:txBody>
          <a:bodyPr/>
          <a:lstStyle/>
          <a:p>
            <a:fld id="{900FCF2F-6F21-8649-B3A4-F29D6A8577EC}" type="datetimeFigureOut">
              <a:rPr lang="it-IT" smtClean="0"/>
              <a:t>24/10/25</a:t>
            </a:fld>
            <a:endParaRPr lang="it-IT"/>
          </a:p>
        </p:txBody>
      </p:sp>
      <p:sp>
        <p:nvSpPr>
          <p:cNvPr id="5" name="Segnaposto piè di pagina 4">
            <a:extLst>
              <a:ext uri="{FF2B5EF4-FFF2-40B4-BE49-F238E27FC236}">
                <a16:creationId xmlns:a16="http://schemas.microsoft.com/office/drawing/2014/main" id="{5B5045FB-5B68-5044-8C9A-C19AC319F7A8}"/>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5890521A-B41E-C140-9E23-1FE5577A99EE}"/>
              </a:ext>
            </a:extLst>
          </p:cNvPr>
          <p:cNvSpPr>
            <a:spLocks noGrp="1"/>
          </p:cNvSpPr>
          <p:nvPr>
            <p:ph type="sldNum" sz="quarter" idx="12"/>
          </p:nvPr>
        </p:nvSpPr>
        <p:spPr/>
        <p:txBody>
          <a:bodyPr/>
          <a:lstStyle/>
          <a:p>
            <a:fld id="{485F6C27-35E8-8B4B-B173-6077262A042C}" type="slidenum">
              <a:rPr lang="it-IT" smtClean="0"/>
              <a:t>‹N›</a:t>
            </a:fld>
            <a:endParaRPr lang="it-IT"/>
          </a:p>
        </p:txBody>
      </p:sp>
    </p:spTree>
    <p:extLst>
      <p:ext uri="{BB962C8B-B14F-4D97-AF65-F5344CB8AC3E}">
        <p14:creationId xmlns:p14="http://schemas.microsoft.com/office/powerpoint/2010/main" val="3175792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79833D2-3115-C446-A036-EECDECDB38CD}"/>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6D7EA060-C1C9-D843-8F77-A25EF31B8D38}"/>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A72FBDC3-0EEB-4D4C-A33F-F7FBCC27CDBB}"/>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578FFF18-A8F8-524C-868A-56BF19387C39}"/>
              </a:ext>
            </a:extLst>
          </p:cNvPr>
          <p:cNvSpPr>
            <a:spLocks noGrp="1"/>
          </p:cNvSpPr>
          <p:nvPr>
            <p:ph type="dt" sz="half" idx="10"/>
          </p:nvPr>
        </p:nvSpPr>
        <p:spPr/>
        <p:txBody>
          <a:bodyPr/>
          <a:lstStyle/>
          <a:p>
            <a:fld id="{900FCF2F-6F21-8649-B3A4-F29D6A8577EC}" type="datetimeFigureOut">
              <a:rPr lang="it-IT" smtClean="0"/>
              <a:t>24/10/25</a:t>
            </a:fld>
            <a:endParaRPr lang="it-IT"/>
          </a:p>
        </p:txBody>
      </p:sp>
      <p:sp>
        <p:nvSpPr>
          <p:cNvPr id="6" name="Segnaposto piè di pagina 5">
            <a:extLst>
              <a:ext uri="{FF2B5EF4-FFF2-40B4-BE49-F238E27FC236}">
                <a16:creationId xmlns:a16="http://schemas.microsoft.com/office/drawing/2014/main" id="{1F382E1D-5F98-AE4A-83B2-D2EB3FF47944}"/>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355331E7-20E4-F74B-8271-CFD4B1CBF1A2}"/>
              </a:ext>
            </a:extLst>
          </p:cNvPr>
          <p:cNvSpPr>
            <a:spLocks noGrp="1"/>
          </p:cNvSpPr>
          <p:nvPr>
            <p:ph type="sldNum" sz="quarter" idx="12"/>
          </p:nvPr>
        </p:nvSpPr>
        <p:spPr/>
        <p:txBody>
          <a:bodyPr/>
          <a:lstStyle/>
          <a:p>
            <a:fld id="{485F6C27-35E8-8B4B-B173-6077262A042C}" type="slidenum">
              <a:rPr lang="it-IT" smtClean="0"/>
              <a:t>‹N›</a:t>
            </a:fld>
            <a:endParaRPr lang="it-IT"/>
          </a:p>
        </p:txBody>
      </p:sp>
    </p:spTree>
    <p:extLst>
      <p:ext uri="{BB962C8B-B14F-4D97-AF65-F5344CB8AC3E}">
        <p14:creationId xmlns:p14="http://schemas.microsoft.com/office/powerpoint/2010/main" val="18845741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B79B5EE-2476-9C41-A141-42FB13E9F487}"/>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477D4787-35AE-584A-BA39-4BD2E669B6B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986CC54D-3B66-EE42-926E-26CCB8268E7C}"/>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D9F205E3-A908-5948-AF21-8E256B640E3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2F86CE25-58E8-FB4D-B94A-80AE1C8EA3A0}"/>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C7435181-A010-C64A-88F1-39A9364511C9}"/>
              </a:ext>
            </a:extLst>
          </p:cNvPr>
          <p:cNvSpPr>
            <a:spLocks noGrp="1"/>
          </p:cNvSpPr>
          <p:nvPr>
            <p:ph type="dt" sz="half" idx="10"/>
          </p:nvPr>
        </p:nvSpPr>
        <p:spPr/>
        <p:txBody>
          <a:bodyPr/>
          <a:lstStyle/>
          <a:p>
            <a:fld id="{900FCF2F-6F21-8649-B3A4-F29D6A8577EC}" type="datetimeFigureOut">
              <a:rPr lang="it-IT" smtClean="0"/>
              <a:t>24/10/25</a:t>
            </a:fld>
            <a:endParaRPr lang="it-IT"/>
          </a:p>
        </p:txBody>
      </p:sp>
      <p:sp>
        <p:nvSpPr>
          <p:cNvPr id="8" name="Segnaposto piè di pagina 7">
            <a:extLst>
              <a:ext uri="{FF2B5EF4-FFF2-40B4-BE49-F238E27FC236}">
                <a16:creationId xmlns:a16="http://schemas.microsoft.com/office/drawing/2014/main" id="{F115FEF0-4D52-6647-8AD4-9BCC217233DA}"/>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E2E54145-3242-F54A-AD96-D97B63FB0BA7}"/>
              </a:ext>
            </a:extLst>
          </p:cNvPr>
          <p:cNvSpPr>
            <a:spLocks noGrp="1"/>
          </p:cNvSpPr>
          <p:nvPr>
            <p:ph type="sldNum" sz="quarter" idx="12"/>
          </p:nvPr>
        </p:nvSpPr>
        <p:spPr/>
        <p:txBody>
          <a:bodyPr/>
          <a:lstStyle/>
          <a:p>
            <a:fld id="{485F6C27-35E8-8B4B-B173-6077262A042C}" type="slidenum">
              <a:rPr lang="it-IT" smtClean="0"/>
              <a:t>‹N›</a:t>
            </a:fld>
            <a:endParaRPr lang="it-IT"/>
          </a:p>
        </p:txBody>
      </p:sp>
    </p:spTree>
    <p:extLst>
      <p:ext uri="{BB962C8B-B14F-4D97-AF65-F5344CB8AC3E}">
        <p14:creationId xmlns:p14="http://schemas.microsoft.com/office/powerpoint/2010/main" val="4147405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5DA0116-0074-7C4C-A6F4-FB162F3FE04E}"/>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6C47EC6E-5BE8-964A-80B6-0F9D7401E8C4}"/>
              </a:ext>
            </a:extLst>
          </p:cNvPr>
          <p:cNvSpPr>
            <a:spLocks noGrp="1"/>
          </p:cNvSpPr>
          <p:nvPr>
            <p:ph type="dt" sz="half" idx="10"/>
          </p:nvPr>
        </p:nvSpPr>
        <p:spPr/>
        <p:txBody>
          <a:bodyPr/>
          <a:lstStyle/>
          <a:p>
            <a:fld id="{900FCF2F-6F21-8649-B3A4-F29D6A8577EC}" type="datetimeFigureOut">
              <a:rPr lang="it-IT" smtClean="0"/>
              <a:t>24/10/25</a:t>
            </a:fld>
            <a:endParaRPr lang="it-IT"/>
          </a:p>
        </p:txBody>
      </p:sp>
      <p:sp>
        <p:nvSpPr>
          <p:cNvPr id="4" name="Segnaposto piè di pagina 3">
            <a:extLst>
              <a:ext uri="{FF2B5EF4-FFF2-40B4-BE49-F238E27FC236}">
                <a16:creationId xmlns:a16="http://schemas.microsoft.com/office/drawing/2014/main" id="{7F3A4C25-9951-1342-BBBA-39DECBAEC973}"/>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1A25B3C1-06CF-EA4B-B3BF-81E154136689}"/>
              </a:ext>
            </a:extLst>
          </p:cNvPr>
          <p:cNvSpPr>
            <a:spLocks noGrp="1"/>
          </p:cNvSpPr>
          <p:nvPr>
            <p:ph type="sldNum" sz="quarter" idx="12"/>
          </p:nvPr>
        </p:nvSpPr>
        <p:spPr/>
        <p:txBody>
          <a:bodyPr/>
          <a:lstStyle/>
          <a:p>
            <a:fld id="{485F6C27-35E8-8B4B-B173-6077262A042C}" type="slidenum">
              <a:rPr lang="it-IT" smtClean="0"/>
              <a:t>‹N›</a:t>
            </a:fld>
            <a:endParaRPr lang="it-IT"/>
          </a:p>
        </p:txBody>
      </p:sp>
    </p:spTree>
    <p:extLst>
      <p:ext uri="{BB962C8B-B14F-4D97-AF65-F5344CB8AC3E}">
        <p14:creationId xmlns:p14="http://schemas.microsoft.com/office/powerpoint/2010/main" val="42486976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F092A2D9-AE6F-8B4B-83F1-9382167C5765}"/>
              </a:ext>
            </a:extLst>
          </p:cNvPr>
          <p:cNvSpPr>
            <a:spLocks noGrp="1"/>
          </p:cNvSpPr>
          <p:nvPr>
            <p:ph type="dt" sz="half" idx="10"/>
          </p:nvPr>
        </p:nvSpPr>
        <p:spPr/>
        <p:txBody>
          <a:bodyPr/>
          <a:lstStyle/>
          <a:p>
            <a:fld id="{900FCF2F-6F21-8649-B3A4-F29D6A8577EC}" type="datetimeFigureOut">
              <a:rPr lang="it-IT" smtClean="0"/>
              <a:t>24/10/25</a:t>
            </a:fld>
            <a:endParaRPr lang="it-IT"/>
          </a:p>
        </p:txBody>
      </p:sp>
      <p:sp>
        <p:nvSpPr>
          <p:cNvPr id="3" name="Segnaposto piè di pagina 2">
            <a:extLst>
              <a:ext uri="{FF2B5EF4-FFF2-40B4-BE49-F238E27FC236}">
                <a16:creationId xmlns:a16="http://schemas.microsoft.com/office/drawing/2014/main" id="{0B11C947-7C98-DB45-B760-55035FCC31BE}"/>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6F718EBA-0D7F-5345-A8C7-C63DFD9427A7}"/>
              </a:ext>
            </a:extLst>
          </p:cNvPr>
          <p:cNvSpPr>
            <a:spLocks noGrp="1"/>
          </p:cNvSpPr>
          <p:nvPr>
            <p:ph type="sldNum" sz="quarter" idx="12"/>
          </p:nvPr>
        </p:nvSpPr>
        <p:spPr/>
        <p:txBody>
          <a:bodyPr/>
          <a:lstStyle/>
          <a:p>
            <a:fld id="{485F6C27-35E8-8B4B-B173-6077262A042C}" type="slidenum">
              <a:rPr lang="it-IT" smtClean="0"/>
              <a:t>‹N›</a:t>
            </a:fld>
            <a:endParaRPr lang="it-IT"/>
          </a:p>
        </p:txBody>
      </p:sp>
    </p:spTree>
    <p:extLst>
      <p:ext uri="{BB962C8B-B14F-4D97-AF65-F5344CB8AC3E}">
        <p14:creationId xmlns:p14="http://schemas.microsoft.com/office/powerpoint/2010/main" val="2894471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60CD6A5-8411-8345-B9D4-ADE199BB3C6D}"/>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F426F158-FD70-234F-B23F-938351FD0F8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C72461E9-B19A-8A4E-81B1-FE90DD4DAF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76D0F82D-E65B-C947-8678-877A05590BC6}"/>
              </a:ext>
            </a:extLst>
          </p:cNvPr>
          <p:cNvSpPr>
            <a:spLocks noGrp="1"/>
          </p:cNvSpPr>
          <p:nvPr>
            <p:ph type="dt" sz="half" idx="10"/>
          </p:nvPr>
        </p:nvSpPr>
        <p:spPr/>
        <p:txBody>
          <a:bodyPr/>
          <a:lstStyle/>
          <a:p>
            <a:fld id="{900FCF2F-6F21-8649-B3A4-F29D6A8577EC}" type="datetimeFigureOut">
              <a:rPr lang="it-IT" smtClean="0"/>
              <a:t>24/10/25</a:t>
            </a:fld>
            <a:endParaRPr lang="it-IT"/>
          </a:p>
        </p:txBody>
      </p:sp>
      <p:sp>
        <p:nvSpPr>
          <p:cNvPr id="6" name="Segnaposto piè di pagina 5">
            <a:extLst>
              <a:ext uri="{FF2B5EF4-FFF2-40B4-BE49-F238E27FC236}">
                <a16:creationId xmlns:a16="http://schemas.microsoft.com/office/drawing/2014/main" id="{E73A6F98-97C1-9D4B-8B7A-82B2966EAD2C}"/>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BC952C6A-3568-A54A-9783-6F61227B63DD}"/>
              </a:ext>
            </a:extLst>
          </p:cNvPr>
          <p:cNvSpPr>
            <a:spLocks noGrp="1"/>
          </p:cNvSpPr>
          <p:nvPr>
            <p:ph type="sldNum" sz="quarter" idx="12"/>
          </p:nvPr>
        </p:nvSpPr>
        <p:spPr/>
        <p:txBody>
          <a:bodyPr/>
          <a:lstStyle/>
          <a:p>
            <a:fld id="{485F6C27-35E8-8B4B-B173-6077262A042C}" type="slidenum">
              <a:rPr lang="it-IT" smtClean="0"/>
              <a:t>‹N›</a:t>
            </a:fld>
            <a:endParaRPr lang="it-IT"/>
          </a:p>
        </p:txBody>
      </p:sp>
    </p:spTree>
    <p:extLst>
      <p:ext uri="{BB962C8B-B14F-4D97-AF65-F5344CB8AC3E}">
        <p14:creationId xmlns:p14="http://schemas.microsoft.com/office/powerpoint/2010/main" val="30774870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B93ED82-8744-F94C-8B6B-7042495B7434}"/>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B135DA5A-DED0-484D-B870-774AEC46CE7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A593FE08-18B4-1447-B867-31F5EEB067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BDF444FC-244E-D649-8A3A-E5E5C15DF042}"/>
              </a:ext>
            </a:extLst>
          </p:cNvPr>
          <p:cNvSpPr>
            <a:spLocks noGrp="1"/>
          </p:cNvSpPr>
          <p:nvPr>
            <p:ph type="dt" sz="half" idx="10"/>
          </p:nvPr>
        </p:nvSpPr>
        <p:spPr/>
        <p:txBody>
          <a:bodyPr/>
          <a:lstStyle/>
          <a:p>
            <a:fld id="{900FCF2F-6F21-8649-B3A4-F29D6A8577EC}" type="datetimeFigureOut">
              <a:rPr lang="it-IT" smtClean="0"/>
              <a:t>24/10/25</a:t>
            </a:fld>
            <a:endParaRPr lang="it-IT"/>
          </a:p>
        </p:txBody>
      </p:sp>
      <p:sp>
        <p:nvSpPr>
          <p:cNvPr id="6" name="Segnaposto piè di pagina 5">
            <a:extLst>
              <a:ext uri="{FF2B5EF4-FFF2-40B4-BE49-F238E27FC236}">
                <a16:creationId xmlns:a16="http://schemas.microsoft.com/office/drawing/2014/main" id="{01FE11F8-9E43-6346-8EC3-E1C7B97DDF72}"/>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2DF43B93-A730-B64C-980E-FD62464DE997}"/>
              </a:ext>
            </a:extLst>
          </p:cNvPr>
          <p:cNvSpPr>
            <a:spLocks noGrp="1"/>
          </p:cNvSpPr>
          <p:nvPr>
            <p:ph type="sldNum" sz="quarter" idx="12"/>
          </p:nvPr>
        </p:nvSpPr>
        <p:spPr/>
        <p:txBody>
          <a:bodyPr/>
          <a:lstStyle/>
          <a:p>
            <a:fld id="{485F6C27-35E8-8B4B-B173-6077262A042C}" type="slidenum">
              <a:rPr lang="it-IT" smtClean="0"/>
              <a:t>‹N›</a:t>
            </a:fld>
            <a:endParaRPr lang="it-IT"/>
          </a:p>
        </p:txBody>
      </p:sp>
    </p:spTree>
    <p:extLst>
      <p:ext uri="{BB962C8B-B14F-4D97-AF65-F5344CB8AC3E}">
        <p14:creationId xmlns:p14="http://schemas.microsoft.com/office/powerpoint/2010/main" val="1630567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9F645CAB-6FFE-DD4C-84A2-40538E6CB6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9337DE29-01F7-1D49-BC10-9284AFF9539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996E2407-05D9-A24E-9EC6-7EBB4DA527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0FCF2F-6F21-8649-B3A4-F29D6A8577EC}" type="datetimeFigureOut">
              <a:rPr lang="it-IT" smtClean="0"/>
              <a:t>24/10/25</a:t>
            </a:fld>
            <a:endParaRPr lang="it-IT"/>
          </a:p>
        </p:txBody>
      </p:sp>
      <p:sp>
        <p:nvSpPr>
          <p:cNvPr id="5" name="Segnaposto piè di pagina 4">
            <a:extLst>
              <a:ext uri="{FF2B5EF4-FFF2-40B4-BE49-F238E27FC236}">
                <a16:creationId xmlns:a16="http://schemas.microsoft.com/office/drawing/2014/main" id="{633913EE-4988-7E4D-99E0-6D981F7CED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076F0CD8-402B-C144-B2CC-C15B25AA23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5F6C27-35E8-8B4B-B173-6077262A042C}" type="slidenum">
              <a:rPr lang="it-IT" smtClean="0"/>
              <a:t>‹N›</a:t>
            </a:fld>
            <a:endParaRPr lang="it-IT"/>
          </a:p>
        </p:txBody>
      </p:sp>
    </p:spTree>
    <p:extLst>
      <p:ext uri="{BB962C8B-B14F-4D97-AF65-F5344CB8AC3E}">
        <p14:creationId xmlns:p14="http://schemas.microsoft.com/office/powerpoint/2010/main" val="8327809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sv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2.sv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6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CE176A5-CAF1-3149-AB47-B4ABBF8B4DAE}"/>
              </a:ext>
            </a:extLst>
          </p:cNvPr>
          <p:cNvSpPr>
            <a:spLocks noGrp="1"/>
          </p:cNvSpPr>
          <p:nvPr>
            <p:ph type="ctrTitle"/>
          </p:nvPr>
        </p:nvSpPr>
        <p:spPr>
          <a:xfrm>
            <a:off x="1524000" y="1735973"/>
            <a:ext cx="9144000" cy="2387600"/>
          </a:xfrm>
        </p:spPr>
        <p:txBody>
          <a:bodyPr>
            <a:normAutofit/>
          </a:bodyPr>
          <a:lstStyle/>
          <a:p>
            <a:r>
              <a:rPr lang="it-IT" sz="3100" b="1" i="1" dirty="0">
                <a:solidFill>
                  <a:srgbClr val="000000"/>
                </a:solidFill>
                <a:effectLst/>
                <a:latin typeface="Arial" panose="020B0604020202020204" pitchFamily="34" charset="0"/>
              </a:rPr>
              <a:t>Effetto del blocco del piano dell’erettore della colonna</a:t>
            </a:r>
            <a:r>
              <a:rPr lang="it-IT" sz="3100" b="1" i="1" dirty="0">
                <a:solidFill>
                  <a:srgbClr val="000000"/>
                </a:solidFill>
                <a:latin typeface="Arial" panose="020B0604020202020204" pitchFamily="34" charset="0"/>
              </a:rPr>
              <a:t> </a:t>
            </a:r>
            <a:r>
              <a:rPr lang="it-IT" sz="3100" b="1" i="1" dirty="0">
                <a:solidFill>
                  <a:srgbClr val="000000"/>
                </a:solidFill>
                <a:effectLst/>
                <a:latin typeface="Arial" panose="020B0604020202020204" pitchFamily="34" charset="0"/>
              </a:rPr>
              <a:t>in chirurgia </a:t>
            </a:r>
            <a:r>
              <a:rPr lang="it-IT" sz="3100" b="1" i="1" dirty="0" err="1">
                <a:solidFill>
                  <a:srgbClr val="000000"/>
                </a:solidFill>
                <a:effectLst/>
                <a:latin typeface="Arial" panose="020B0604020202020204" pitchFamily="34" charset="0"/>
              </a:rPr>
              <a:t>bariatrica</a:t>
            </a:r>
            <a:r>
              <a:rPr lang="it-IT" sz="3100" b="1" i="1" dirty="0">
                <a:solidFill>
                  <a:srgbClr val="000000"/>
                </a:solidFill>
                <a:effectLst/>
                <a:latin typeface="Arial" panose="020B0604020202020204" pitchFamily="34" charset="0"/>
              </a:rPr>
              <a:t>: uno studio retrospettivo monocentrico</a:t>
            </a:r>
            <a:br>
              <a:rPr lang="it-IT" dirty="0">
                <a:solidFill>
                  <a:srgbClr val="000000"/>
                </a:solidFill>
                <a:effectLst/>
                <a:latin typeface="Arial" panose="020B0604020202020204" pitchFamily="34" charset="0"/>
              </a:rPr>
            </a:br>
            <a:endParaRPr lang="it-IT" dirty="0"/>
          </a:p>
        </p:txBody>
      </p:sp>
      <p:sp>
        <p:nvSpPr>
          <p:cNvPr id="4" name="CasellaDiTesto 3">
            <a:extLst>
              <a:ext uri="{FF2B5EF4-FFF2-40B4-BE49-F238E27FC236}">
                <a16:creationId xmlns:a16="http://schemas.microsoft.com/office/drawing/2014/main" id="{DFD64095-5B17-1F47-9A77-35054240ADBC}"/>
              </a:ext>
            </a:extLst>
          </p:cNvPr>
          <p:cNvSpPr txBox="1"/>
          <p:nvPr/>
        </p:nvSpPr>
        <p:spPr>
          <a:xfrm>
            <a:off x="7973929" y="4472055"/>
            <a:ext cx="4070684" cy="338554"/>
          </a:xfrm>
          <a:prstGeom prst="rect">
            <a:avLst/>
          </a:prstGeom>
          <a:noFill/>
        </p:spPr>
        <p:txBody>
          <a:bodyPr wrap="square" rtlCol="0">
            <a:spAutoFit/>
          </a:bodyPr>
          <a:lstStyle/>
          <a:p>
            <a:r>
              <a:rPr lang="it-IT" sz="1600" dirty="0"/>
              <a:t>Dott.ssa Valeria Maggio</a:t>
            </a:r>
          </a:p>
        </p:txBody>
      </p:sp>
      <p:sp>
        <p:nvSpPr>
          <p:cNvPr id="8" name="Sottotitolo 7">
            <a:extLst>
              <a:ext uri="{FF2B5EF4-FFF2-40B4-BE49-F238E27FC236}">
                <a16:creationId xmlns:a16="http://schemas.microsoft.com/office/drawing/2014/main" id="{1D720B8B-2B9A-694F-B290-3D0414AFCFAC}"/>
              </a:ext>
            </a:extLst>
          </p:cNvPr>
          <p:cNvSpPr>
            <a:spLocks noGrp="1"/>
          </p:cNvSpPr>
          <p:nvPr>
            <p:ph type="subTitle" idx="1"/>
          </p:nvPr>
        </p:nvSpPr>
        <p:spPr>
          <a:xfrm>
            <a:off x="1524000" y="3782571"/>
            <a:ext cx="9144000" cy="689484"/>
          </a:xfrm>
        </p:spPr>
        <p:txBody>
          <a:bodyPr/>
          <a:lstStyle/>
          <a:p>
            <a:endParaRPr lang="it-IT" dirty="0"/>
          </a:p>
        </p:txBody>
      </p:sp>
      <p:pic>
        <p:nvPicPr>
          <p:cNvPr id="10" name="Immagine 9">
            <a:extLst>
              <a:ext uri="{FF2B5EF4-FFF2-40B4-BE49-F238E27FC236}">
                <a16:creationId xmlns:a16="http://schemas.microsoft.com/office/drawing/2014/main" id="{EEABFA81-6F67-6A43-9315-08A42DD3F1B4}"/>
              </a:ext>
            </a:extLst>
          </p:cNvPr>
          <p:cNvPicPr>
            <a:picLocks noChangeAspect="1"/>
          </p:cNvPicPr>
          <p:nvPr/>
        </p:nvPicPr>
        <p:blipFill>
          <a:blip r:embed="rId2"/>
          <a:stretch>
            <a:fillRect/>
          </a:stretch>
        </p:blipFill>
        <p:spPr>
          <a:xfrm>
            <a:off x="10290048" y="336804"/>
            <a:ext cx="1597152" cy="1264920"/>
          </a:xfrm>
          <a:prstGeom prst="rect">
            <a:avLst/>
          </a:prstGeom>
        </p:spPr>
      </p:pic>
      <p:pic>
        <p:nvPicPr>
          <p:cNvPr id="12" name="Immagine 11">
            <a:extLst>
              <a:ext uri="{FF2B5EF4-FFF2-40B4-BE49-F238E27FC236}">
                <a16:creationId xmlns:a16="http://schemas.microsoft.com/office/drawing/2014/main" id="{CB890982-AF31-C242-A9F7-F99B9B6DAB18}"/>
              </a:ext>
            </a:extLst>
          </p:cNvPr>
          <p:cNvPicPr>
            <a:picLocks noChangeAspect="1"/>
          </p:cNvPicPr>
          <p:nvPr/>
        </p:nvPicPr>
        <p:blipFill>
          <a:blip r:embed="rId3"/>
          <a:stretch>
            <a:fillRect/>
          </a:stretch>
        </p:blipFill>
        <p:spPr>
          <a:xfrm>
            <a:off x="2589657" y="5583737"/>
            <a:ext cx="7012686" cy="944286"/>
          </a:xfrm>
          <a:prstGeom prst="rect">
            <a:avLst/>
          </a:prstGeom>
        </p:spPr>
      </p:pic>
    </p:spTree>
    <p:extLst>
      <p:ext uri="{BB962C8B-B14F-4D97-AF65-F5344CB8AC3E}">
        <p14:creationId xmlns:p14="http://schemas.microsoft.com/office/powerpoint/2010/main" val="39756297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0">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2">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24">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26">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ADCC8C9E-2DB3-8243-9119-CB24A6CA0885}"/>
              </a:ext>
            </a:extLst>
          </p:cNvPr>
          <p:cNvSpPr>
            <a:spLocks noGrp="1"/>
          </p:cNvSpPr>
          <p:nvPr>
            <p:ph type="title"/>
          </p:nvPr>
        </p:nvSpPr>
        <p:spPr>
          <a:xfrm>
            <a:off x="699713" y="248038"/>
            <a:ext cx="7063721" cy="1159200"/>
          </a:xfrm>
        </p:spPr>
        <p:txBody>
          <a:bodyPr vert="horz" lIns="91440" tIns="45720" rIns="91440" bIns="45720" rtlCol="0" anchor="ctr">
            <a:normAutofit fontScale="90000"/>
          </a:bodyPr>
          <a:lstStyle/>
          <a:p>
            <a:r>
              <a:rPr lang="en-US" sz="2200" b="1" kern="1200" dirty="0">
                <a:solidFill>
                  <a:srgbClr val="FFFFFF"/>
                </a:solidFill>
                <a:latin typeface="+mj-lt"/>
                <a:ea typeface="+mj-ea"/>
                <a:cs typeface="+mj-cs"/>
              </a:rPr>
              <a:t>Studio: </a:t>
            </a:r>
            <a:r>
              <a:rPr lang="en-US" sz="2200" b="1" kern="1200" dirty="0" err="1">
                <a:solidFill>
                  <a:srgbClr val="FFFFFF"/>
                </a:solidFill>
                <a:effectLst/>
                <a:latin typeface="+mj-lt"/>
                <a:ea typeface="+mj-ea"/>
                <a:cs typeface="+mj-cs"/>
              </a:rPr>
              <a:t>effetto</a:t>
            </a:r>
            <a:r>
              <a:rPr lang="en-US" sz="2200" b="1" kern="1200" dirty="0">
                <a:solidFill>
                  <a:srgbClr val="FFFFFF"/>
                </a:solidFill>
                <a:effectLst/>
                <a:latin typeface="+mj-lt"/>
                <a:ea typeface="+mj-ea"/>
                <a:cs typeface="+mj-cs"/>
              </a:rPr>
              <a:t> del </a:t>
            </a:r>
            <a:r>
              <a:rPr lang="en-US" sz="2200" b="1" kern="1200" dirty="0" err="1">
                <a:solidFill>
                  <a:srgbClr val="FFFFFF"/>
                </a:solidFill>
                <a:effectLst/>
                <a:latin typeface="+mj-lt"/>
                <a:ea typeface="+mj-ea"/>
                <a:cs typeface="+mj-cs"/>
              </a:rPr>
              <a:t>blocco</a:t>
            </a:r>
            <a:r>
              <a:rPr lang="en-US" sz="2200" b="1" kern="1200" dirty="0">
                <a:solidFill>
                  <a:srgbClr val="FFFFFF"/>
                </a:solidFill>
                <a:effectLst/>
                <a:latin typeface="+mj-lt"/>
                <a:ea typeface="+mj-ea"/>
                <a:cs typeface="+mj-cs"/>
              </a:rPr>
              <a:t> del piano </a:t>
            </a:r>
            <a:r>
              <a:rPr lang="en-US" sz="2200" b="1" kern="1200" dirty="0" err="1">
                <a:solidFill>
                  <a:srgbClr val="FFFFFF"/>
                </a:solidFill>
                <a:effectLst/>
                <a:latin typeface="+mj-lt"/>
                <a:ea typeface="+mj-ea"/>
                <a:cs typeface="+mj-cs"/>
              </a:rPr>
              <a:t>dell’erettore</a:t>
            </a:r>
            <a:r>
              <a:rPr lang="en-US" sz="2200" b="1" kern="1200" dirty="0">
                <a:solidFill>
                  <a:srgbClr val="FFFFFF"/>
                </a:solidFill>
                <a:effectLst/>
                <a:latin typeface="+mj-lt"/>
                <a:ea typeface="+mj-ea"/>
                <a:cs typeface="+mj-cs"/>
              </a:rPr>
              <a:t> </a:t>
            </a:r>
            <a:r>
              <a:rPr lang="en-US" sz="2200" b="1" kern="1200" dirty="0" err="1">
                <a:solidFill>
                  <a:srgbClr val="FFFFFF"/>
                </a:solidFill>
                <a:effectLst/>
                <a:latin typeface="+mj-lt"/>
                <a:ea typeface="+mj-ea"/>
                <a:cs typeface="+mj-cs"/>
              </a:rPr>
              <a:t>della</a:t>
            </a:r>
            <a:r>
              <a:rPr lang="en-US" sz="2200" b="1" kern="1200" dirty="0">
                <a:solidFill>
                  <a:srgbClr val="FFFFFF"/>
                </a:solidFill>
                <a:effectLst/>
                <a:latin typeface="+mj-lt"/>
                <a:ea typeface="+mj-ea"/>
                <a:cs typeface="+mj-cs"/>
              </a:rPr>
              <a:t> </a:t>
            </a:r>
            <a:r>
              <a:rPr lang="en-US" sz="2200" b="1" kern="1200" dirty="0" err="1">
                <a:solidFill>
                  <a:srgbClr val="FFFFFF"/>
                </a:solidFill>
                <a:effectLst/>
                <a:latin typeface="+mj-lt"/>
                <a:ea typeface="+mj-ea"/>
                <a:cs typeface="+mj-cs"/>
              </a:rPr>
              <a:t>colonna</a:t>
            </a:r>
            <a:r>
              <a:rPr lang="en-US" sz="2200" b="1" kern="1200" dirty="0">
                <a:solidFill>
                  <a:srgbClr val="FFFFFF"/>
                </a:solidFill>
                <a:effectLst/>
                <a:latin typeface="+mj-lt"/>
                <a:ea typeface="+mj-ea"/>
                <a:cs typeface="+mj-cs"/>
              </a:rPr>
              <a:t> in</a:t>
            </a:r>
            <a:r>
              <a:rPr lang="en-US" sz="2200" b="1" kern="1200" dirty="0">
                <a:solidFill>
                  <a:srgbClr val="FFFFFF"/>
                </a:solidFill>
                <a:latin typeface="+mj-lt"/>
                <a:ea typeface="+mj-ea"/>
                <a:cs typeface="+mj-cs"/>
              </a:rPr>
              <a:t> </a:t>
            </a:r>
            <a:r>
              <a:rPr lang="en-US" sz="2200" b="1" kern="1200" dirty="0" err="1">
                <a:solidFill>
                  <a:srgbClr val="FFFFFF"/>
                </a:solidFill>
                <a:effectLst/>
                <a:latin typeface="+mj-lt"/>
                <a:ea typeface="+mj-ea"/>
                <a:cs typeface="+mj-cs"/>
              </a:rPr>
              <a:t>chirurgia</a:t>
            </a:r>
            <a:r>
              <a:rPr lang="en-US" sz="2200" b="1" kern="1200" dirty="0">
                <a:solidFill>
                  <a:srgbClr val="FFFFFF"/>
                </a:solidFill>
                <a:effectLst/>
                <a:latin typeface="+mj-lt"/>
                <a:ea typeface="+mj-ea"/>
                <a:cs typeface="+mj-cs"/>
              </a:rPr>
              <a:t> </a:t>
            </a:r>
            <a:r>
              <a:rPr lang="en-US" sz="2200" b="1" kern="1200" dirty="0" err="1">
                <a:solidFill>
                  <a:srgbClr val="FFFFFF"/>
                </a:solidFill>
                <a:effectLst/>
                <a:latin typeface="+mj-lt"/>
                <a:ea typeface="+mj-ea"/>
                <a:cs typeface="+mj-cs"/>
              </a:rPr>
              <a:t>bariatrica</a:t>
            </a:r>
            <a:r>
              <a:rPr lang="en-US" sz="2200" b="1" kern="1200" dirty="0">
                <a:solidFill>
                  <a:srgbClr val="FFFFFF"/>
                </a:solidFill>
                <a:effectLst/>
                <a:latin typeface="+mj-lt"/>
                <a:ea typeface="+mj-ea"/>
                <a:cs typeface="+mj-cs"/>
              </a:rPr>
              <a:t>: uno studio </a:t>
            </a:r>
            <a:r>
              <a:rPr lang="en-US" sz="2200" b="1" kern="1200" dirty="0" err="1">
                <a:solidFill>
                  <a:srgbClr val="FFFFFF"/>
                </a:solidFill>
                <a:effectLst/>
                <a:latin typeface="+mj-lt"/>
                <a:ea typeface="+mj-ea"/>
                <a:cs typeface="+mj-cs"/>
              </a:rPr>
              <a:t>retrospettivo</a:t>
            </a:r>
            <a:r>
              <a:rPr lang="en-US" sz="2200" b="1" kern="1200" dirty="0">
                <a:solidFill>
                  <a:srgbClr val="FFFFFF"/>
                </a:solidFill>
                <a:effectLst/>
                <a:latin typeface="+mj-lt"/>
                <a:ea typeface="+mj-ea"/>
                <a:cs typeface="+mj-cs"/>
              </a:rPr>
              <a:t> </a:t>
            </a:r>
            <a:r>
              <a:rPr lang="en-US" sz="2200" b="1" kern="1200" dirty="0" err="1">
                <a:solidFill>
                  <a:srgbClr val="FFFFFF"/>
                </a:solidFill>
                <a:effectLst/>
                <a:latin typeface="+mj-lt"/>
                <a:ea typeface="+mj-ea"/>
                <a:cs typeface="+mj-cs"/>
              </a:rPr>
              <a:t>monocentrico</a:t>
            </a:r>
            <a:br>
              <a:rPr lang="en-US" sz="2200" kern="1200" dirty="0">
                <a:solidFill>
                  <a:srgbClr val="FFFFFF"/>
                </a:solidFill>
                <a:effectLst/>
                <a:latin typeface="+mj-lt"/>
                <a:ea typeface="+mj-ea"/>
                <a:cs typeface="+mj-cs"/>
              </a:rPr>
            </a:br>
            <a:endParaRPr lang="en-US" sz="2200" kern="1200" dirty="0">
              <a:solidFill>
                <a:srgbClr val="FFFFFF"/>
              </a:solidFill>
              <a:latin typeface="+mj-lt"/>
              <a:ea typeface="+mj-ea"/>
              <a:cs typeface="+mj-cs"/>
            </a:endParaRPr>
          </a:p>
        </p:txBody>
      </p:sp>
      <p:sp>
        <p:nvSpPr>
          <p:cNvPr id="16" name="CasellaDiTesto 15">
            <a:extLst>
              <a:ext uri="{FF2B5EF4-FFF2-40B4-BE49-F238E27FC236}">
                <a16:creationId xmlns:a16="http://schemas.microsoft.com/office/drawing/2014/main" id="{89436F93-F387-0D45-8013-1041DAD159FA}"/>
              </a:ext>
            </a:extLst>
          </p:cNvPr>
          <p:cNvSpPr txBox="1"/>
          <p:nvPr/>
        </p:nvSpPr>
        <p:spPr>
          <a:xfrm>
            <a:off x="8463145" y="315908"/>
            <a:ext cx="3233585" cy="873612"/>
          </a:xfrm>
          <a:prstGeom prst="rect">
            <a:avLst/>
          </a:prstGeom>
        </p:spPr>
        <p:txBody>
          <a:bodyPr vert="horz" lIns="91440" tIns="45720" rIns="91440" bIns="45720" rtlCol="0" anchor="ctr">
            <a:normAutofit/>
          </a:bodyPr>
          <a:lstStyle/>
          <a:p>
            <a:pPr algn="ctr">
              <a:lnSpc>
                <a:spcPct val="90000"/>
              </a:lnSpc>
              <a:spcBef>
                <a:spcPts val="1000"/>
              </a:spcBef>
            </a:pPr>
            <a:r>
              <a:rPr lang="en-US" sz="2000" b="1" kern="1200" dirty="0" err="1">
                <a:solidFill>
                  <a:srgbClr val="FFFFFF"/>
                </a:solidFill>
                <a:latin typeface="+mn-lt"/>
                <a:ea typeface="+mn-ea"/>
                <a:cs typeface="+mn-cs"/>
              </a:rPr>
              <a:t>Risultati</a:t>
            </a:r>
            <a:r>
              <a:rPr lang="en-US" sz="2000" b="1" kern="1200" dirty="0">
                <a:solidFill>
                  <a:srgbClr val="FFFFFF"/>
                </a:solidFill>
                <a:latin typeface="+mn-lt"/>
                <a:ea typeface="+mn-ea"/>
                <a:cs typeface="+mn-cs"/>
              </a:rPr>
              <a:t>  </a:t>
            </a:r>
          </a:p>
        </p:txBody>
      </p:sp>
      <p:sp>
        <p:nvSpPr>
          <p:cNvPr id="4" name="Rectangle 1">
            <a:extLst>
              <a:ext uri="{FF2B5EF4-FFF2-40B4-BE49-F238E27FC236}">
                <a16:creationId xmlns:a16="http://schemas.microsoft.com/office/drawing/2014/main" id="{01700EC2-CCF5-9740-A0D7-CAC696980281}"/>
              </a:ext>
            </a:extLst>
          </p:cNvPr>
          <p:cNvSpPr>
            <a:spLocks noChangeArrowheads="1"/>
          </p:cNvSpPr>
          <p:nvPr/>
        </p:nvSpPr>
        <p:spPr bwMode="auto">
          <a:xfrm>
            <a:off x="3022600" y="318611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152352" rIns="91440" bIns="45720" numCol="1" anchor="ctr" anchorCtr="0" compatLnSpc="1">
            <a:prstTxWarp prst="textNoShape">
              <a:avLst/>
            </a:prstTxWarp>
            <a:spAutoFit/>
          </a:bodyPr>
          <a:lstStyle/>
          <a:p>
            <a:endParaRPr lang="it-IT"/>
          </a:p>
        </p:txBody>
      </p:sp>
      <p:graphicFrame>
        <p:nvGraphicFramePr>
          <p:cNvPr id="5" name="Tabella 4">
            <a:extLst>
              <a:ext uri="{FF2B5EF4-FFF2-40B4-BE49-F238E27FC236}">
                <a16:creationId xmlns:a16="http://schemas.microsoft.com/office/drawing/2014/main" id="{AABB0B55-510E-F149-9CA7-492CC94CF623}"/>
              </a:ext>
            </a:extLst>
          </p:cNvPr>
          <p:cNvGraphicFramePr>
            <a:graphicFrameLocks noGrp="1"/>
          </p:cNvGraphicFramePr>
          <p:nvPr>
            <p:extLst>
              <p:ext uri="{D42A27DB-BD31-4B8C-83A1-F6EECF244321}">
                <p14:modId xmlns:p14="http://schemas.microsoft.com/office/powerpoint/2010/main" val="4226682786"/>
              </p:ext>
            </p:extLst>
          </p:nvPr>
        </p:nvGraphicFramePr>
        <p:xfrm>
          <a:off x="301324" y="2025910"/>
          <a:ext cx="5096376" cy="1820964"/>
        </p:xfrm>
        <a:graphic>
          <a:graphicData uri="http://schemas.openxmlformats.org/drawingml/2006/table">
            <a:tbl>
              <a:tblPr>
                <a:tableStyleId>{5C22544A-7EE6-4342-B048-85BDC9FD1C3A}</a:tableStyleId>
              </a:tblPr>
              <a:tblGrid>
                <a:gridCol w="1392026">
                  <a:extLst>
                    <a:ext uri="{9D8B030D-6E8A-4147-A177-3AD203B41FA5}">
                      <a16:colId xmlns:a16="http://schemas.microsoft.com/office/drawing/2014/main" val="3548023967"/>
                    </a:ext>
                  </a:extLst>
                </a:gridCol>
                <a:gridCol w="1417825">
                  <a:extLst>
                    <a:ext uri="{9D8B030D-6E8A-4147-A177-3AD203B41FA5}">
                      <a16:colId xmlns:a16="http://schemas.microsoft.com/office/drawing/2014/main" val="3538207019"/>
                    </a:ext>
                  </a:extLst>
                </a:gridCol>
                <a:gridCol w="1268829">
                  <a:extLst>
                    <a:ext uri="{9D8B030D-6E8A-4147-A177-3AD203B41FA5}">
                      <a16:colId xmlns:a16="http://schemas.microsoft.com/office/drawing/2014/main" val="3910189568"/>
                    </a:ext>
                  </a:extLst>
                </a:gridCol>
                <a:gridCol w="1017696">
                  <a:extLst>
                    <a:ext uri="{9D8B030D-6E8A-4147-A177-3AD203B41FA5}">
                      <a16:colId xmlns:a16="http://schemas.microsoft.com/office/drawing/2014/main" val="1024586751"/>
                    </a:ext>
                  </a:extLst>
                </a:gridCol>
              </a:tblGrid>
              <a:tr h="518464">
                <a:tc>
                  <a:txBody>
                    <a:bodyPr/>
                    <a:lstStyle/>
                    <a:p>
                      <a:pPr>
                        <a:lnSpc>
                          <a:spcPct val="135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it-IT" sz="1200">
                          <a:effectLst/>
                        </a:rPr>
                        <a:t> </a:t>
                      </a:r>
                      <a:endParaRPr lang="it-IT" sz="12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spcBef>
                          <a:spcPts val="1200"/>
                        </a:spcBef>
                      </a:pPr>
                      <a:r>
                        <a:rPr lang="it-IT" sz="1200" kern="0" dirty="0">
                          <a:effectLst/>
                        </a:rPr>
                        <a:t>ESP BLOCK= 35 </a:t>
                      </a:r>
                      <a:endParaRPr lang="it-IT" sz="1200" b="1" kern="0" dirty="0">
                        <a:solidFill>
                          <a:srgbClr val="2F549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tc>
                <a:tc>
                  <a:txBody>
                    <a:bodyPr/>
                    <a:lstStyle/>
                    <a:p>
                      <a:pPr algn="ctr">
                        <a:spcBef>
                          <a:spcPts val="1200"/>
                        </a:spcBef>
                      </a:pPr>
                      <a:r>
                        <a:rPr lang="it-IT" sz="1200" kern="0" dirty="0">
                          <a:effectLst/>
                        </a:rPr>
                        <a:t>NO ESPB= 29</a:t>
                      </a:r>
                      <a:endParaRPr lang="it-IT" sz="1200" b="1" kern="0" dirty="0">
                        <a:solidFill>
                          <a:srgbClr val="2F549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tc>
                <a:tc>
                  <a:txBody>
                    <a:bodyPr/>
                    <a:lstStyle/>
                    <a:p>
                      <a:pPr algn="ctr">
                        <a:spcBef>
                          <a:spcPts val="1200"/>
                        </a:spcBef>
                      </a:pPr>
                      <a:r>
                        <a:rPr lang="it-IT" sz="1200" kern="0">
                          <a:effectLst/>
                        </a:rPr>
                        <a:t>P -Value</a:t>
                      </a:r>
                      <a:endParaRPr lang="it-IT" sz="1200" b="1" kern="0">
                        <a:solidFill>
                          <a:srgbClr val="2F549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1239214556"/>
                  </a:ext>
                </a:extLst>
              </a:tr>
              <a:tr h="522832">
                <a:tc>
                  <a:txBody>
                    <a:bodyPr/>
                    <a:lstStyle/>
                    <a:p>
                      <a:pPr>
                        <a:lnSpc>
                          <a:spcPct val="135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it-IT" sz="1200" dirty="0">
                          <a:effectLst/>
                        </a:rPr>
                        <a:t>NRS </a:t>
                      </a:r>
                      <a:endParaRPr lang="it-IT" sz="1200" dirty="0">
                        <a:effectLst/>
                        <a:latin typeface="Times New Roman" panose="02020603050405020304" pitchFamily="18" charset="0"/>
                        <a:ea typeface="Times New Roman" panose="02020603050405020304" pitchFamily="18" charset="0"/>
                      </a:endParaRPr>
                    </a:p>
                  </a:txBody>
                  <a:tcPr marL="44450" marR="44450" marT="0" marB="0"/>
                </a:tc>
                <a:tc>
                  <a:txBody>
                    <a:bodyPr/>
                    <a:lstStyle/>
                    <a:p>
                      <a:pPr>
                        <a:lnSpc>
                          <a:spcPct val="135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it-IT" sz="1200" dirty="0">
                          <a:effectLst/>
                        </a:rPr>
                        <a:t>mediana 3.00  (2.00-7.00)</a:t>
                      </a:r>
                      <a:endParaRPr lang="it-IT" sz="1200" dirty="0">
                        <a:effectLst/>
                        <a:latin typeface="Times New Roman" panose="02020603050405020304" pitchFamily="18" charset="0"/>
                        <a:ea typeface="Times New Roman" panose="02020603050405020304" pitchFamily="18" charset="0"/>
                      </a:endParaRPr>
                    </a:p>
                  </a:txBody>
                  <a:tcPr marL="44450" marR="44450" marT="0" marB="0"/>
                </a:tc>
                <a:tc>
                  <a:txBody>
                    <a:bodyPr/>
                    <a:lstStyle/>
                    <a:p>
                      <a:pPr>
                        <a:lnSpc>
                          <a:spcPct val="135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it-IT" sz="1200">
                          <a:effectLst/>
                        </a:rPr>
                        <a:t>mediana 3.00 (2.00-7.00)</a:t>
                      </a:r>
                      <a:endParaRPr lang="it-IT" sz="1200">
                        <a:effectLst/>
                        <a:latin typeface="Times New Roman" panose="02020603050405020304" pitchFamily="18" charset="0"/>
                        <a:ea typeface="Times New Roman" panose="02020603050405020304" pitchFamily="18" charset="0"/>
                      </a:endParaRPr>
                    </a:p>
                  </a:txBody>
                  <a:tcPr marL="44450" marR="44450" marT="0" marB="0"/>
                </a:tc>
                <a:tc>
                  <a:txBody>
                    <a:bodyPr/>
                    <a:lstStyle/>
                    <a:p>
                      <a:pPr>
                        <a:lnSpc>
                          <a:spcPct val="135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it-IT" sz="1200">
                          <a:effectLst/>
                        </a:rPr>
                        <a:t>p = 0,796</a:t>
                      </a:r>
                      <a:endParaRPr lang="it-IT" sz="1200">
                        <a:effectLst/>
                        <a:latin typeface="Times New Roman" panose="02020603050405020304" pitchFamily="18" charset="0"/>
                        <a:ea typeface="Times New Roman" panose="02020603050405020304" pitchFamily="18" charset="0"/>
                      </a:endParaRPr>
                    </a:p>
                  </a:txBody>
                  <a:tcPr marL="44450" marR="44450" marT="0" marB="0"/>
                </a:tc>
                <a:extLst>
                  <a:ext uri="{0D108BD9-81ED-4DB2-BD59-A6C34878D82A}">
                    <a16:rowId xmlns:a16="http://schemas.microsoft.com/office/drawing/2014/main" val="3505930512"/>
                  </a:ext>
                </a:extLst>
              </a:tr>
              <a:tr h="248947">
                <a:tc>
                  <a:txBody>
                    <a:bodyPr/>
                    <a:lstStyle/>
                    <a:p>
                      <a:pPr>
                        <a:lnSpc>
                          <a:spcPct val="135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it-IT" sz="1200" dirty="0">
                          <a:effectLst/>
                        </a:rPr>
                        <a:t>Analgesia rescue </a:t>
                      </a:r>
                      <a:endParaRPr lang="it-IT" sz="1200" dirty="0">
                        <a:effectLst/>
                        <a:latin typeface="Times New Roman" panose="02020603050405020304" pitchFamily="18" charset="0"/>
                        <a:ea typeface="Times New Roman" panose="02020603050405020304" pitchFamily="18" charset="0"/>
                      </a:endParaRPr>
                    </a:p>
                  </a:txBody>
                  <a:tcPr marL="44450" marR="44450" marT="0" marB="0"/>
                </a:tc>
                <a:tc>
                  <a:txBody>
                    <a:bodyPr/>
                    <a:lstStyle/>
                    <a:p>
                      <a:pPr>
                        <a:lnSpc>
                          <a:spcPct val="135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it-IT" sz="1200">
                          <a:effectLst/>
                        </a:rPr>
                        <a:t>14 (40%)</a:t>
                      </a:r>
                      <a:endParaRPr lang="it-IT" sz="1200">
                        <a:effectLst/>
                        <a:latin typeface="Times New Roman" panose="02020603050405020304" pitchFamily="18" charset="0"/>
                        <a:ea typeface="Times New Roman" panose="02020603050405020304" pitchFamily="18" charset="0"/>
                      </a:endParaRPr>
                    </a:p>
                  </a:txBody>
                  <a:tcPr marL="44450" marR="44450" marT="0" marB="0"/>
                </a:tc>
                <a:tc>
                  <a:txBody>
                    <a:bodyPr/>
                    <a:lstStyle/>
                    <a:p>
                      <a:pPr>
                        <a:lnSpc>
                          <a:spcPct val="135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it-IT" sz="1200">
                          <a:effectLst/>
                        </a:rPr>
                        <a:t>11 (38%) </a:t>
                      </a:r>
                      <a:endParaRPr lang="it-IT" sz="1200">
                        <a:effectLst/>
                        <a:latin typeface="Times New Roman" panose="02020603050405020304" pitchFamily="18" charset="0"/>
                        <a:ea typeface="Times New Roman" panose="02020603050405020304" pitchFamily="18" charset="0"/>
                      </a:endParaRPr>
                    </a:p>
                  </a:txBody>
                  <a:tcPr marL="44450" marR="44450" marT="0" marB="0"/>
                </a:tc>
                <a:tc>
                  <a:txBody>
                    <a:bodyPr/>
                    <a:lstStyle/>
                    <a:p>
                      <a:pPr>
                        <a:lnSpc>
                          <a:spcPct val="135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it-IT" sz="1200">
                          <a:effectLst/>
                        </a:rPr>
                        <a:t>p = 1 </a:t>
                      </a:r>
                      <a:endParaRPr lang="it-IT" sz="1200">
                        <a:effectLst/>
                        <a:latin typeface="Times New Roman" panose="02020603050405020304" pitchFamily="18" charset="0"/>
                        <a:ea typeface="Times New Roman" panose="02020603050405020304" pitchFamily="18" charset="0"/>
                      </a:endParaRPr>
                    </a:p>
                  </a:txBody>
                  <a:tcPr marL="44450" marR="44450" marT="0" marB="0"/>
                </a:tc>
                <a:extLst>
                  <a:ext uri="{0D108BD9-81ED-4DB2-BD59-A6C34878D82A}">
                    <a16:rowId xmlns:a16="http://schemas.microsoft.com/office/drawing/2014/main" val="1809006955"/>
                  </a:ext>
                </a:extLst>
              </a:tr>
              <a:tr h="248947">
                <a:tc>
                  <a:txBody>
                    <a:bodyPr/>
                    <a:lstStyle/>
                    <a:p>
                      <a:pPr>
                        <a:lnSpc>
                          <a:spcPct val="135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it-IT" sz="1200">
                          <a:effectLst/>
                        </a:rPr>
                        <a:t>PONV </a:t>
                      </a:r>
                      <a:endParaRPr lang="it-IT" sz="1200">
                        <a:effectLst/>
                        <a:latin typeface="Times New Roman" panose="02020603050405020304" pitchFamily="18" charset="0"/>
                        <a:ea typeface="Times New Roman" panose="02020603050405020304" pitchFamily="18" charset="0"/>
                      </a:endParaRPr>
                    </a:p>
                  </a:txBody>
                  <a:tcPr marL="44450" marR="44450" marT="0" marB="0"/>
                </a:tc>
                <a:tc>
                  <a:txBody>
                    <a:bodyPr/>
                    <a:lstStyle/>
                    <a:p>
                      <a:pPr>
                        <a:lnSpc>
                          <a:spcPct val="135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it-IT" sz="1200">
                          <a:effectLst/>
                        </a:rPr>
                        <a:t>6 (17%) </a:t>
                      </a:r>
                      <a:endParaRPr lang="it-IT" sz="1200">
                        <a:effectLst/>
                        <a:latin typeface="Times New Roman" panose="02020603050405020304" pitchFamily="18" charset="0"/>
                        <a:ea typeface="Times New Roman" panose="02020603050405020304" pitchFamily="18" charset="0"/>
                      </a:endParaRPr>
                    </a:p>
                  </a:txBody>
                  <a:tcPr marL="44450" marR="44450" marT="0" marB="0"/>
                </a:tc>
                <a:tc>
                  <a:txBody>
                    <a:bodyPr/>
                    <a:lstStyle/>
                    <a:p>
                      <a:pPr>
                        <a:lnSpc>
                          <a:spcPct val="135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it-IT" sz="1200">
                          <a:effectLst/>
                        </a:rPr>
                        <a:t>2 (7%)</a:t>
                      </a:r>
                      <a:endParaRPr lang="it-IT" sz="1200">
                        <a:effectLst/>
                        <a:latin typeface="Times New Roman" panose="02020603050405020304" pitchFamily="18" charset="0"/>
                        <a:ea typeface="Times New Roman" panose="02020603050405020304" pitchFamily="18" charset="0"/>
                      </a:endParaRPr>
                    </a:p>
                  </a:txBody>
                  <a:tcPr marL="44450" marR="44450" marT="0" marB="0"/>
                </a:tc>
                <a:tc>
                  <a:txBody>
                    <a:bodyPr/>
                    <a:lstStyle/>
                    <a:p>
                      <a:pPr>
                        <a:lnSpc>
                          <a:spcPct val="135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it-IT" sz="1200">
                          <a:effectLst/>
                        </a:rPr>
                        <a:t>p = 0,275</a:t>
                      </a:r>
                      <a:endParaRPr lang="it-IT" sz="1200">
                        <a:effectLst/>
                        <a:latin typeface="Times New Roman" panose="02020603050405020304" pitchFamily="18" charset="0"/>
                        <a:ea typeface="Times New Roman" panose="02020603050405020304" pitchFamily="18" charset="0"/>
                      </a:endParaRPr>
                    </a:p>
                  </a:txBody>
                  <a:tcPr marL="44450" marR="44450" marT="0" marB="0"/>
                </a:tc>
                <a:extLst>
                  <a:ext uri="{0D108BD9-81ED-4DB2-BD59-A6C34878D82A}">
                    <a16:rowId xmlns:a16="http://schemas.microsoft.com/office/drawing/2014/main" val="1965999233"/>
                  </a:ext>
                </a:extLst>
              </a:tr>
              <a:tr h="281774">
                <a:tc>
                  <a:txBody>
                    <a:bodyPr/>
                    <a:lstStyle/>
                    <a:p>
                      <a:pPr>
                        <a:lnSpc>
                          <a:spcPct val="135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it-IT" sz="1200" dirty="0">
                          <a:effectLst/>
                        </a:rPr>
                        <a:t>Mobilizzazione </a:t>
                      </a:r>
                      <a:endParaRPr lang="it-IT" sz="1200" dirty="0">
                        <a:effectLst/>
                        <a:latin typeface="Times New Roman" panose="02020603050405020304" pitchFamily="18" charset="0"/>
                        <a:ea typeface="Times New Roman" panose="02020603050405020304" pitchFamily="18" charset="0"/>
                      </a:endParaRPr>
                    </a:p>
                  </a:txBody>
                  <a:tcPr marL="44450" marR="44450" marT="0" marB="0"/>
                </a:tc>
                <a:tc>
                  <a:txBody>
                    <a:bodyPr/>
                    <a:lstStyle/>
                    <a:p>
                      <a:pPr>
                        <a:lnSpc>
                          <a:spcPct val="135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it-IT" sz="1200">
                          <a:effectLst/>
                        </a:rPr>
                        <a:t>5 (14%)</a:t>
                      </a:r>
                      <a:endParaRPr lang="it-IT" sz="1200">
                        <a:effectLst/>
                        <a:latin typeface="Times New Roman" panose="02020603050405020304" pitchFamily="18" charset="0"/>
                        <a:ea typeface="Times New Roman" panose="02020603050405020304" pitchFamily="18" charset="0"/>
                      </a:endParaRPr>
                    </a:p>
                  </a:txBody>
                  <a:tcPr marL="44450" marR="44450" marT="0" marB="0"/>
                </a:tc>
                <a:tc>
                  <a:txBody>
                    <a:bodyPr/>
                    <a:lstStyle/>
                    <a:p>
                      <a:pPr>
                        <a:lnSpc>
                          <a:spcPct val="135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it-IT" sz="1200">
                          <a:effectLst/>
                        </a:rPr>
                        <a:t>4 (14%) </a:t>
                      </a:r>
                      <a:endParaRPr lang="it-IT" sz="1200">
                        <a:effectLst/>
                        <a:latin typeface="Times New Roman" panose="02020603050405020304" pitchFamily="18" charset="0"/>
                        <a:ea typeface="Times New Roman" panose="02020603050405020304" pitchFamily="18" charset="0"/>
                      </a:endParaRPr>
                    </a:p>
                  </a:txBody>
                  <a:tcPr marL="44450" marR="44450" marT="0" marB="0"/>
                </a:tc>
                <a:tc>
                  <a:txBody>
                    <a:bodyPr/>
                    <a:lstStyle/>
                    <a:p>
                      <a:pPr>
                        <a:lnSpc>
                          <a:spcPct val="135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it-IT" sz="1200" dirty="0" err="1">
                          <a:effectLst/>
                        </a:rPr>
                        <a:t>p</a:t>
                      </a:r>
                      <a:r>
                        <a:rPr lang="it-IT" sz="1200" dirty="0">
                          <a:effectLst/>
                        </a:rPr>
                        <a:t> = 1</a:t>
                      </a:r>
                      <a:endParaRPr lang="it-IT" sz="1200" dirty="0">
                        <a:effectLst/>
                        <a:latin typeface="Times New Roman" panose="02020603050405020304" pitchFamily="18" charset="0"/>
                        <a:ea typeface="Times New Roman" panose="02020603050405020304" pitchFamily="18" charset="0"/>
                      </a:endParaRPr>
                    </a:p>
                  </a:txBody>
                  <a:tcPr marL="44450" marR="44450" marT="0" marB="0"/>
                </a:tc>
                <a:extLst>
                  <a:ext uri="{0D108BD9-81ED-4DB2-BD59-A6C34878D82A}">
                    <a16:rowId xmlns:a16="http://schemas.microsoft.com/office/drawing/2014/main" val="2127134236"/>
                  </a:ext>
                </a:extLst>
              </a:tr>
            </a:tbl>
          </a:graphicData>
        </a:graphic>
      </p:graphicFrame>
      <p:pic>
        <p:nvPicPr>
          <p:cNvPr id="19" name="Immagine 18" descr="Immagine che contiene Rettangolo, diagramma, schermata, linea&#10;&#10;Descrizione generata automaticamente">
            <a:extLst>
              <a:ext uri="{FF2B5EF4-FFF2-40B4-BE49-F238E27FC236}">
                <a16:creationId xmlns:a16="http://schemas.microsoft.com/office/drawing/2014/main" id="{FCB70349-DE52-F445-AF25-C8986C98D97F}"/>
              </a:ext>
            </a:extLst>
          </p:cNvPr>
          <p:cNvPicPr/>
          <p:nvPr/>
        </p:nvPicPr>
        <p:blipFill>
          <a:blip r:embed="rId3">
            <a:extLst>
              <a:ext uri="{28A0092B-C50C-407E-A947-70E740481C1C}">
                <a14:useLocalDpi xmlns:a14="http://schemas.microsoft.com/office/drawing/2010/main" val="0"/>
              </a:ext>
            </a:extLst>
          </a:blip>
          <a:stretch>
            <a:fillRect/>
          </a:stretch>
        </p:blipFill>
        <p:spPr>
          <a:xfrm>
            <a:off x="-4" y="3929142"/>
            <a:ext cx="5429253" cy="2928858"/>
          </a:xfrm>
          <a:prstGeom prst="rect">
            <a:avLst/>
          </a:prstGeom>
        </p:spPr>
      </p:pic>
      <p:graphicFrame>
        <p:nvGraphicFramePr>
          <p:cNvPr id="6" name="Tabella 5">
            <a:extLst>
              <a:ext uri="{FF2B5EF4-FFF2-40B4-BE49-F238E27FC236}">
                <a16:creationId xmlns:a16="http://schemas.microsoft.com/office/drawing/2014/main" id="{10046D32-C94B-4D40-878B-F60A656D67FB}"/>
              </a:ext>
            </a:extLst>
          </p:cNvPr>
          <p:cNvGraphicFramePr>
            <a:graphicFrameLocks noGrp="1"/>
          </p:cNvGraphicFramePr>
          <p:nvPr>
            <p:extLst>
              <p:ext uri="{D42A27DB-BD31-4B8C-83A1-F6EECF244321}">
                <p14:modId xmlns:p14="http://schemas.microsoft.com/office/powerpoint/2010/main" val="3887655314"/>
              </p:ext>
            </p:extLst>
          </p:nvPr>
        </p:nvGraphicFramePr>
        <p:xfrm>
          <a:off x="6515099" y="2014331"/>
          <a:ext cx="5560813" cy="1874479"/>
        </p:xfrm>
        <a:graphic>
          <a:graphicData uri="http://schemas.openxmlformats.org/drawingml/2006/table">
            <a:tbl>
              <a:tblPr>
                <a:tableStyleId>{5C22544A-7EE6-4342-B048-85BDC9FD1C3A}</a:tableStyleId>
              </a:tblPr>
              <a:tblGrid>
                <a:gridCol w="1518884">
                  <a:extLst>
                    <a:ext uri="{9D8B030D-6E8A-4147-A177-3AD203B41FA5}">
                      <a16:colId xmlns:a16="http://schemas.microsoft.com/office/drawing/2014/main" val="1824303069"/>
                    </a:ext>
                  </a:extLst>
                </a:gridCol>
                <a:gridCol w="1547031">
                  <a:extLst>
                    <a:ext uri="{9D8B030D-6E8A-4147-A177-3AD203B41FA5}">
                      <a16:colId xmlns:a16="http://schemas.microsoft.com/office/drawing/2014/main" val="3284657765"/>
                    </a:ext>
                  </a:extLst>
                </a:gridCol>
                <a:gridCol w="1384458">
                  <a:extLst>
                    <a:ext uri="{9D8B030D-6E8A-4147-A177-3AD203B41FA5}">
                      <a16:colId xmlns:a16="http://schemas.microsoft.com/office/drawing/2014/main" val="3967194126"/>
                    </a:ext>
                  </a:extLst>
                </a:gridCol>
                <a:gridCol w="1110440">
                  <a:extLst>
                    <a:ext uri="{9D8B030D-6E8A-4147-A177-3AD203B41FA5}">
                      <a16:colId xmlns:a16="http://schemas.microsoft.com/office/drawing/2014/main" val="975943903"/>
                    </a:ext>
                  </a:extLst>
                </a:gridCol>
              </a:tblGrid>
              <a:tr h="533701">
                <a:tc>
                  <a:txBody>
                    <a:bodyPr/>
                    <a:lstStyle/>
                    <a:p>
                      <a:pPr>
                        <a:lnSpc>
                          <a:spcPct val="135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it-IT" sz="1200" dirty="0">
                          <a:effectLst/>
                        </a:rPr>
                        <a:t> </a:t>
                      </a:r>
                      <a:endParaRPr lang="it-IT" sz="1200" dirty="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spcBef>
                          <a:spcPts val="1200"/>
                        </a:spcBef>
                      </a:pPr>
                      <a:r>
                        <a:rPr lang="it-IT" sz="1200" kern="0">
                          <a:effectLst/>
                        </a:rPr>
                        <a:t>ESP BLOCK = 35 </a:t>
                      </a:r>
                      <a:endParaRPr lang="it-IT" sz="1200" b="1" kern="0">
                        <a:solidFill>
                          <a:srgbClr val="2F549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tc>
                <a:tc>
                  <a:txBody>
                    <a:bodyPr/>
                    <a:lstStyle/>
                    <a:p>
                      <a:pPr algn="ctr">
                        <a:spcBef>
                          <a:spcPts val="1200"/>
                        </a:spcBef>
                      </a:pPr>
                      <a:r>
                        <a:rPr lang="it-IT" sz="1200" kern="0" dirty="0">
                          <a:effectLst/>
                        </a:rPr>
                        <a:t>NO ESPB= 29</a:t>
                      </a:r>
                      <a:endParaRPr lang="it-IT" sz="1200" b="1" kern="0" dirty="0">
                        <a:solidFill>
                          <a:srgbClr val="2F549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tc>
                <a:tc>
                  <a:txBody>
                    <a:bodyPr/>
                    <a:lstStyle/>
                    <a:p>
                      <a:pPr algn="ctr">
                        <a:spcBef>
                          <a:spcPts val="1200"/>
                        </a:spcBef>
                      </a:pPr>
                      <a:r>
                        <a:rPr lang="it-IT" sz="1200" kern="0">
                          <a:effectLst/>
                        </a:rPr>
                        <a:t>P -Value</a:t>
                      </a:r>
                      <a:endParaRPr lang="it-IT" sz="1200" b="1" kern="0">
                        <a:solidFill>
                          <a:srgbClr val="2F549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4119554165"/>
                  </a:ext>
                </a:extLst>
              </a:tr>
              <a:tr h="538197">
                <a:tc>
                  <a:txBody>
                    <a:bodyPr/>
                    <a:lstStyle/>
                    <a:p>
                      <a:pPr>
                        <a:lnSpc>
                          <a:spcPct val="135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it-IT" sz="1200" dirty="0">
                          <a:effectLst/>
                        </a:rPr>
                        <a:t>NRS </a:t>
                      </a:r>
                      <a:endParaRPr lang="it-IT" sz="1200" dirty="0">
                        <a:effectLst/>
                        <a:latin typeface="Times New Roman" panose="02020603050405020304" pitchFamily="18" charset="0"/>
                        <a:ea typeface="Times New Roman" panose="02020603050405020304" pitchFamily="18" charset="0"/>
                      </a:endParaRPr>
                    </a:p>
                  </a:txBody>
                  <a:tcPr marL="44450" marR="44450" marT="0" marB="0"/>
                </a:tc>
                <a:tc>
                  <a:txBody>
                    <a:bodyPr/>
                    <a:lstStyle/>
                    <a:p>
                      <a:pPr>
                        <a:lnSpc>
                          <a:spcPct val="135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it-IT" sz="1200">
                          <a:effectLst/>
                        </a:rPr>
                        <a:t>mediana 2.00 ( 0-4.00)</a:t>
                      </a:r>
                      <a:endParaRPr lang="it-IT" sz="1200">
                        <a:effectLst/>
                        <a:latin typeface="Times New Roman" panose="02020603050405020304" pitchFamily="18" charset="0"/>
                        <a:ea typeface="Times New Roman" panose="02020603050405020304" pitchFamily="18" charset="0"/>
                      </a:endParaRPr>
                    </a:p>
                  </a:txBody>
                  <a:tcPr marL="44450" marR="44450" marT="0" marB="0"/>
                </a:tc>
                <a:tc>
                  <a:txBody>
                    <a:bodyPr/>
                    <a:lstStyle/>
                    <a:p>
                      <a:pPr>
                        <a:lnSpc>
                          <a:spcPct val="135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it-IT" sz="1200" dirty="0">
                          <a:effectLst/>
                        </a:rPr>
                        <a:t>mediana 2.00 (1.00-4.00)</a:t>
                      </a:r>
                      <a:endParaRPr lang="it-IT" sz="1200" dirty="0">
                        <a:effectLst/>
                        <a:latin typeface="Times New Roman" panose="02020603050405020304" pitchFamily="18" charset="0"/>
                        <a:ea typeface="Times New Roman" panose="02020603050405020304" pitchFamily="18" charset="0"/>
                      </a:endParaRPr>
                    </a:p>
                  </a:txBody>
                  <a:tcPr marL="44450" marR="44450" marT="0" marB="0"/>
                </a:tc>
                <a:tc>
                  <a:txBody>
                    <a:bodyPr/>
                    <a:lstStyle/>
                    <a:p>
                      <a:pPr>
                        <a:lnSpc>
                          <a:spcPct val="135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it-IT" sz="1200">
                          <a:effectLst/>
                        </a:rPr>
                        <a:t>p = 0,699</a:t>
                      </a:r>
                      <a:endParaRPr lang="it-IT" sz="1200">
                        <a:effectLst/>
                        <a:latin typeface="Times New Roman" panose="02020603050405020304" pitchFamily="18" charset="0"/>
                        <a:ea typeface="Times New Roman" panose="02020603050405020304" pitchFamily="18" charset="0"/>
                      </a:endParaRPr>
                    </a:p>
                  </a:txBody>
                  <a:tcPr marL="44450" marR="44450" marT="0" marB="0"/>
                </a:tc>
                <a:extLst>
                  <a:ext uri="{0D108BD9-81ED-4DB2-BD59-A6C34878D82A}">
                    <a16:rowId xmlns:a16="http://schemas.microsoft.com/office/drawing/2014/main" val="3939913691"/>
                  </a:ext>
                </a:extLst>
              </a:tr>
              <a:tr h="256263">
                <a:tc>
                  <a:txBody>
                    <a:bodyPr/>
                    <a:lstStyle/>
                    <a:p>
                      <a:pPr>
                        <a:lnSpc>
                          <a:spcPct val="135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it-IT" sz="1200" dirty="0">
                          <a:effectLst/>
                        </a:rPr>
                        <a:t>Analgesia rescue </a:t>
                      </a:r>
                      <a:endParaRPr lang="it-IT" sz="1200" dirty="0">
                        <a:effectLst/>
                        <a:latin typeface="Times New Roman" panose="02020603050405020304" pitchFamily="18" charset="0"/>
                        <a:ea typeface="Times New Roman" panose="02020603050405020304" pitchFamily="18" charset="0"/>
                      </a:endParaRPr>
                    </a:p>
                  </a:txBody>
                  <a:tcPr marL="44450" marR="44450" marT="0" marB="0"/>
                </a:tc>
                <a:tc>
                  <a:txBody>
                    <a:bodyPr/>
                    <a:lstStyle/>
                    <a:p>
                      <a:pPr>
                        <a:lnSpc>
                          <a:spcPct val="135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it-IT" sz="1200">
                          <a:effectLst/>
                        </a:rPr>
                        <a:t>6 (17%)</a:t>
                      </a:r>
                      <a:endParaRPr lang="it-IT" sz="1200">
                        <a:effectLst/>
                        <a:latin typeface="Times New Roman" panose="02020603050405020304" pitchFamily="18" charset="0"/>
                        <a:ea typeface="Times New Roman" panose="02020603050405020304" pitchFamily="18" charset="0"/>
                      </a:endParaRPr>
                    </a:p>
                  </a:txBody>
                  <a:tcPr marL="44450" marR="44450" marT="0" marB="0"/>
                </a:tc>
                <a:tc>
                  <a:txBody>
                    <a:bodyPr/>
                    <a:lstStyle/>
                    <a:p>
                      <a:pPr>
                        <a:lnSpc>
                          <a:spcPct val="135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it-IT" sz="1200">
                          <a:effectLst/>
                        </a:rPr>
                        <a:t>6 (21%) </a:t>
                      </a:r>
                      <a:endParaRPr lang="it-IT" sz="1200">
                        <a:effectLst/>
                        <a:latin typeface="Times New Roman" panose="02020603050405020304" pitchFamily="18" charset="0"/>
                        <a:ea typeface="Times New Roman" panose="02020603050405020304" pitchFamily="18" charset="0"/>
                      </a:endParaRPr>
                    </a:p>
                  </a:txBody>
                  <a:tcPr marL="44450" marR="44450" marT="0" marB="0"/>
                </a:tc>
                <a:tc>
                  <a:txBody>
                    <a:bodyPr/>
                    <a:lstStyle/>
                    <a:p>
                      <a:pPr>
                        <a:lnSpc>
                          <a:spcPct val="135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it-IT" sz="1200" dirty="0" err="1">
                          <a:effectLst/>
                        </a:rPr>
                        <a:t>p</a:t>
                      </a:r>
                      <a:r>
                        <a:rPr lang="it-IT" sz="1200" dirty="0">
                          <a:effectLst/>
                        </a:rPr>
                        <a:t> = 0,756</a:t>
                      </a:r>
                      <a:endParaRPr lang="it-IT" sz="1200" dirty="0">
                        <a:effectLst/>
                        <a:latin typeface="Times New Roman" panose="02020603050405020304" pitchFamily="18" charset="0"/>
                        <a:ea typeface="Times New Roman" panose="02020603050405020304" pitchFamily="18" charset="0"/>
                      </a:endParaRPr>
                    </a:p>
                  </a:txBody>
                  <a:tcPr marL="44450" marR="44450" marT="0" marB="0"/>
                </a:tc>
                <a:extLst>
                  <a:ext uri="{0D108BD9-81ED-4DB2-BD59-A6C34878D82A}">
                    <a16:rowId xmlns:a16="http://schemas.microsoft.com/office/drawing/2014/main" val="3433242338"/>
                  </a:ext>
                </a:extLst>
              </a:tr>
              <a:tr h="256263">
                <a:tc>
                  <a:txBody>
                    <a:bodyPr/>
                    <a:lstStyle/>
                    <a:p>
                      <a:pPr>
                        <a:lnSpc>
                          <a:spcPct val="135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it-IT" sz="1200">
                          <a:effectLst/>
                        </a:rPr>
                        <a:t>PONV </a:t>
                      </a:r>
                      <a:endParaRPr lang="it-IT" sz="1200">
                        <a:effectLst/>
                        <a:latin typeface="Times New Roman" panose="02020603050405020304" pitchFamily="18" charset="0"/>
                        <a:ea typeface="Times New Roman" panose="02020603050405020304" pitchFamily="18" charset="0"/>
                      </a:endParaRPr>
                    </a:p>
                  </a:txBody>
                  <a:tcPr marL="44450" marR="44450" marT="0" marB="0"/>
                </a:tc>
                <a:tc>
                  <a:txBody>
                    <a:bodyPr/>
                    <a:lstStyle/>
                    <a:p>
                      <a:pPr>
                        <a:lnSpc>
                          <a:spcPct val="135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it-IT" sz="1200">
                          <a:effectLst/>
                        </a:rPr>
                        <a:t>4 (11%) </a:t>
                      </a:r>
                      <a:endParaRPr lang="it-IT" sz="1200">
                        <a:effectLst/>
                        <a:latin typeface="Times New Roman" panose="02020603050405020304" pitchFamily="18" charset="0"/>
                        <a:ea typeface="Times New Roman" panose="02020603050405020304" pitchFamily="18" charset="0"/>
                      </a:endParaRPr>
                    </a:p>
                  </a:txBody>
                  <a:tcPr marL="44450" marR="44450" marT="0" marB="0"/>
                </a:tc>
                <a:tc>
                  <a:txBody>
                    <a:bodyPr/>
                    <a:lstStyle/>
                    <a:p>
                      <a:pPr>
                        <a:lnSpc>
                          <a:spcPct val="135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it-IT" sz="1200">
                          <a:effectLst/>
                        </a:rPr>
                        <a:t>6 (21%)</a:t>
                      </a:r>
                      <a:endParaRPr lang="it-IT" sz="1200">
                        <a:effectLst/>
                        <a:latin typeface="Times New Roman" panose="02020603050405020304" pitchFamily="18" charset="0"/>
                        <a:ea typeface="Times New Roman" panose="02020603050405020304" pitchFamily="18" charset="0"/>
                      </a:endParaRPr>
                    </a:p>
                  </a:txBody>
                  <a:tcPr marL="44450" marR="44450" marT="0" marB="0"/>
                </a:tc>
                <a:tc>
                  <a:txBody>
                    <a:bodyPr/>
                    <a:lstStyle/>
                    <a:p>
                      <a:pPr>
                        <a:lnSpc>
                          <a:spcPct val="135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it-IT" sz="1200">
                          <a:effectLst/>
                        </a:rPr>
                        <a:t>p = 0,491</a:t>
                      </a:r>
                      <a:endParaRPr lang="it-IT" sz="1200">
                        <a:effectLst/>
                        <a:latin typeface="Times New Roman" panose="02020603050405020304" pitchFamily="18" charset="0"/>
                        <a:ea typeface="Times New Roman" panose="02020603050405020304" pitchFamily="18" charset="0"/>
                      </a:endParaRPr>
                    </a:p>
                  </a:txBody>
                  <a:tcPr marL="44450" marR="44450" marT="0" marB="0"/>
                </a:tc>
                <a:extLst>
                  <a:ext uri="{0D108BD9-81ED-4DB2-BD59-A6C34878D82A}">
                    <a16:rowId xmlns:a16="http://schemas.microsoft.com/office/drawing/2014/main" val="2474443231"/>
                  </a:ext>
                </a:extLst>
              </a:tr>
              <a:tr h="290055">
                <a:tc>
                  <a:txBody>
                    <a:bodyPr/>
                    <a:lstStyle/>
                    <a:p>
                      <a:pPr>
                        <a:lnSpc>
                          <a:spcPct val="135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it-IT" sz="1200">
                          <a:effectLst/>
                        </a:rPr>
                        <a:t>Mobilizzazione </a:t>
                      </a:r>
                      <a:endParaRPr lang="it-IT" sz="1200">
                        <a:effectLst/>
                        <a:latin typeface="Times New Roman" panose="02020603050405020304" pitchFamily="18" charset="0"/>
                        <a:ea typeface="Times New Roman" panose="02020603050405020304" pitchFamily="18" charset="0"/>
                      </a:endParaRPr>
                    </a:p>
                  </a:txBody>
                  <a:tcPr marL="44450" marR="44450" marT="0" marB="0"/>
                </a:tc>
                <a:tc>
                  <a:txBody>
                    <a:bodyPr/>
                    <a:lstStyle/>
                    <a:p>
                      <a:pPr>
                        <a:lnSpc>
                          <a:spcPct val="135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it-IT" sz="1200">
                          <a:effectLst/>
                        </a:rPr>
                        <a:t>27 (97%)</a:t>
                      </a:r>
                      <a:endParaRPr lang="it-IT" sz="1200">
                        <a:effectLst/>
                        <a:latin typeface="Times New Roman" panose="02020603050405020304" pitchFamily="18" charset="0"/>
                        <a:ea typeface="Times New Roman" panose="02020603050405020304" pitchFamily="18" charset="0"/>
                      </a:endParaRPr>
                    </a:p>
                  </a:txBody>
                  <a:tcPr marL="44450" marR="44450" marT="0" marB="0"/>
                </a:tc>
                <a:tc>
                  <a:txBody>
                    <a:bodyPr/>
                    <a:lstStyle/>
                    <a:p>
                      <a:pPr>
                        <a:lnSpc>
                          <a:spcPct val="135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it-IT" sz="1200">
                          <a:effectLst/>
                        </a:rPr>
                        <a:t>34 (93%) </a:t>
                      </a:r>
                      <a:endParaRPr lang="it-IT" sz="1200">
                        <a:effectLst/>
                        <a:latin typeface="Times New Roman" panose="02020603050405020304" pitchFamily="18" charset="0"/>
                        <a:ea typeface="Times New Roman" panose="02020603050405020304" pitchFamily="18" charset="0"/>
                      </a:endParaRPr>
                    </a:p>
                  </a:txBody>
                  <a:tcPr marL="44450" marR="44450" marT="0" marB="0"/>
                </a:tc>
                <a:tc>
                  <a:txBody>
                    <a:bodyPr/>
                    <a:lstStyle/>
                    <a:p>
                      <a:pPr>
                        <a:lnSpc>
                          <a:spcPct val="135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it-IT" sz="1200" dirty="0" err="1">
                          <a:effectLst/>
                        </a:rPr>
                        <a:t>p</a:t>
                      </a:r>
                      <a:r>
                        <a:rPr lang="it-IT" sz="1200" dirty="0">
                          <a:effectLst/>
                        </a:rPr>
                        <a:t> = 0,585</a:t>
                      </a:r>
                      <a:endParaRPr lang="it-IT" sz="1200" dirty="0">
                        <a:effectLst/>
                        <a:latin typeface="Times New Roman" panose="02020603050405020304" pitchFamily="18" charset="0"/>
                        <a:ea typeface="Times New Roman" panose="02020603050405020304" pitchFamily="18" charset="0"/>
                      </a:endParaRPr>
                    </a:p>
                  </a:txBody>
                  <a:tcPr marL="44450" marR="44450" marT="0" marB="0"/>
                </a:tc>
                <a:extLst>
                  <a:ext uri="{0D108BD9-81ED-4DB2-BD59-A6C34878D82A}">
                    <a16:rowId xmlns:a16="http://schemas.microsoft.com/office/drawing/2014/main" val="1780591723"/>
                  </a:ext>
                </a:extLst>
              </a:tr>
            </a:tbl>
          </a:graphicData>
        </a:graphic>
      </p:graphicFrame>
      <p:pic>
        <p:nvPicPr>
          <p:cNvPr id="22" name="Immagine 21" descr="Immagine che contiene linea, Rettangolo, Diagramma, schermata&#10;&#10;Descrizione generata automaticamente">
            <a:extLst>
              <a:ext uri="{FF2B5EF4-FFF2-40B4-BE49-F238E27FC236}">
                <a16:creationId xmlns:a16="http://schemas.microsoft.com/office/drawing/2014/main" id="{461AC6C8-D625-7C4D-A3CF-EA2E2B25254B}"/>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6400800" y="3939709"/>
            <a:ext cx="5791199" cy="2928858"/>
          </a:xfrm>
          <a:prstGeom prst="rect">
            <a:avLst/>
          </a:prstGeom>
        </p:spPr>
      </p:pic>
      <p:sp>
        <p:nvSpPr>
          <p:cNvPr id="8" name="CasellaDiTesto 7">
            <a:extLst>
              <a:ext uri="{FF2B5EF4-FFF2-40B4-BE49-F238E27FC236}">
                <a16:creationId xmlns:a16="http://schemas.microsoft.com/office/drawing/2014/main" id="{7C847621-DCFB-4D43-8086-3DB24E85C181}"/>
              </a:ext>
            </a:extLst>
          </p:cNvPr>
          <p:cNvSpPr txBox="1"/>
          <p:nvPr/>
        </p:nvSpPr>
        <p:spPr>
          <a:xfrm>
            <a:off x="116087" y="1574310"/>
            <a:ext cx="5127426" cy="369332"/>
          </a:xfrm>
          <a:prstGeom prst="rect">
            <a:avLst/>
          </a:prstGeom>
          <a:noFill/>
        </p:spPr>
        <p:txBody>
          <a:bodyPr wrap="square" rtlCol="0">
            <a:spAutoFit/>
          </a:bodyPr>
          <a:lstStyle/>
          <a:p>
            <a:pPr algn="ctr"/>
            <a:r>
              <a:rPr lang="it-IT" b="1" dirty="0">
                <a:latin typeface="+mj-lt"/>
              </a:rPr>
              <a:t>GIORNATA 0 / RECOVERY ROOM</a:t>
            </a:r>
          </a:p>
        </p:txBody>
      </p:sp>
      <p:sp>
        <p:nvSpPr>
          <p:cNvPr id="9" name="CasellaDiTesto 8">
            <a:extLst>
              <a:ext uri="{FF2B5EF4-FFF2-40B4-BE49-F238E27FC236}">
                <a16:creationId xmlns:a16="http://schemas.microsoft.com/office/drawing/2014/main" id="{3F316FB2-7A83-C74E-BD71-E7E0B1929D6A}"/>
              </a:ext>
            </a:extLst>
          </p:cNvPr>
          <p:cNvSpPr txBox="1"/>
          <p:nvPr/>
        </p:nvSpPr>
        <p:spPr>
          <a:xfrm>
            <a:off x="6822374" y="1557206"/>
            <a:ext cx="5096376" cy="369332"/>
          </a:xfrm>
          <a:prstGeom prst="rect">
            <a:avLst/>
          </a:prstGeom>
          <a:noFill/>
        </p:spPr>
        <p:txBody>
          <a:bodyPr wrap="square" rtlCol="0">
            <a:spAutoFit/>
          </a:bodyPr>
          <a:lstStyle/>
          <a:p>
            <a:pPr algn="ctr"/>
            <a:r>
              <a:rPr lang="it-IT" b="1" dirty="0">
                <a:latin typeface="+mj-lt"/>
              </a:rPr>
              <a:t>GIORNATA 1 POD </a:t>
            </a:r>
          </a:p>
        </p:txBody>
      </p:sp>
      <p:sp>
        <p:nvSpPr>
          <p:cNvPr id="12" name="Ovale 11">
            <a:extLst>
              <a:ext uri="{FF2B5EF4-FFF2-40B4-BE49-F238E27FC236}">
                <a16:creationId xmlns:a16="http://schemas.microsoft.com/office/drawing/2014/main" id="{37DF7862-2164-D848-805B-CB367809ED39}"/>
              </a:ext>
            </a:extLst>
          </p:cNvPr>
          <p:cNvSpPr/>
          <p:nvPr/>
        </p:nvSpPr>
        <p:spPr>
          <a:xfrm>
            <a:off x="1614488" y="2355793"/>
            <a:ext cx="2518667" cy="819754"/>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sp>
        <p:nvSpPr>
          <p:cNvPr id="14" name="Ovale 13">
            <a:extLst>
              <a:ext uri="{FF2B5EF4-FFF2-40B4-BE49-F238E27FC236}">
                <a16:creationId xmlns:a16="http://schemas.microsoft.com/office/drawing/2014/main" id="{A2E4870C-9437-0E43-91AA-D6ADD078B877}"/>
              </a:ext>
            </a:extLst>
          </p:cNvPr>
          <p:cNvSpPr/>
          <p:nvPr/>
        </p:nvSpPr>
        <p:spPr>
          <a:xfrm>
            <a:off x="8128856" y="2355792"/>
            <a:ext cx="2829657" cy="716021"/>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sp>
        <p:nvSpPr>
          <p:cNvPr id="17" name="Ovale 16">
            <a:extLst>
              <a:ext uri="{FF2B5EF4-FFF2-40B4-BE49-F238E27FC236}">
                <a16:creationId xmlns:a16="http://schemas.microsoft.com/office/drawing/2014/main" id="{5397F33D-CE13-0740-A720-FFC9C29322F2}"/>
              </a:ext>
            </a:extLst>
          </p:cNvPr>
          <p:cNvSpPr/>
          <p:nvPr/>
        </p:nvSpPr>
        <p:spPr>
          <a:xfrm>
            <a:off x="7904162" y="3606329"/>
            <a:ext cx="2428875" cy="359797"/>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sp>
        <p:nvSpPr>
          <p:cNvPr id="20" name="Ovale 19">
            <a:extLst>
              <a:ext uri="{FF2B5EF4-FFF2-40B4-BE49-F238E27FC236}">
                <a16:creationId xmlns:a16="http://schemas.microsoft.com/office/drawing/2014/main" id="{AD1A55AC-6431-5143-876D-95AD30DF658E}"/>
              </a:ext>
            </a:extLst>
          </p:cNvPr>
          <p:cNvSpPr/>
          <p:nvPr/>
        </p:nvSpPr>
        <p:spPr>
          <a:xfrm>
            <a:off x="1543050" y="2928859"/>
            <a:ext cx="2428875" cy="1037268"/>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spTree>
    <p:extLst>
      <p:ext uri="{BB962C8B-B14F-4D97-AF65-F5344CB8AC3E}">
        <p14:creationId xmlns:p14="http://schemas.microsoft.com/office/powerpoint/2010/main" val="3206844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ppt_x"/>
                                          </p:val>
                                        </p:tav>
                                        <p:tav tm="100000">
                                          <p:val>
                                            <p:strVal val="#ppt_x"/>
                                          </p:val>
                                        </p:tav>
                                      </p:tavLst>
                                    </p:anim>
                                    <p:anim calcmode="lin" valueType="num">
                                      <p:cBhvr additive="base">
                                        <p:cTn id="1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ppt_x"/>
                                          </p:val>
                                        </p:tav>
                                        <p:tav tm="100000">
                                          <p:val>
                                            <p:strVal val="#ppt_x"/>
                                          </p:val>
                                        </p:tav>
                                      </p:tavLst>
                                    </p:anim>
                                    <p:anim calcmode="lin" valueType="num">
                                      <p:cBhvr additive="base">
                                        <p:cTn id="2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ppt_x"/>
                                          </p:val>
                                        </p:tav>
                                        <p:tav tm="100000">
                                          <p:val>
                                            <p:strVal val="#ppt_x"/>
                                          </p:val>
                                        </p:tav>
                                      </p:tavLst>
                                    </p:anim>
                                    <p:anim calcmode="lin" valueType="num">
                                      <p:cBhvr additive="base">
                                        <p:cTn id="4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500" fill="hold"/>
                                        <p:tgtEl>
                                          <p:spTgt spid="14"/>
                                        </p:tgtEl>
                                        <p:attrNameLst>
                                          <p:attrName>ppt_x</p:attrName>
                                        </p:attrNameLst>
                                      </p:cBhvr>
                                      <p:tavLst>
                                        <p:tav tm="0">
                                          <p:val>
                                            <p:strVal val="#ppt_x"/>
                                          </p:val>
                                        </p:tav>
                                        <p:tav tm="100000">
                                          <p:val>
                                            <p:strVal val="#ppt_x"/>
                                          </p:val>
                                        </p:tav>
                                      </p:tavLst>
                                    </p:anim>
                                    <p:anim calcmode="lin" valueType="num">
                                      <p:cBhvr additive="base">
                                        <p:cTn id="4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7"/>
                                        </p:tgtEl>
                                        <p:attrNameLst>
                                          <p:attrName>style.visibility</p:attrName>
                                        </p:attrNameLst>
                                      </p:cBhvr>
                                      <p:to>
                                        <p:strVal val="visible"/>
                                      </p:to>
                                    </p:set>
                                    <p:anim calcmode="lin" valueType="num">
                                      <p:cBhvr additive="base">
                                        <p:cTn id="53" dur="500" fill="hold"/>
                                        <p:tgtEl>
                                          <p:spTgt spid="17"/>
                                        </p:tgtEl>
                                        <p:attrNameLst>
                                          <p:attrName>ppt_x</p:attrName>
                                        </p:attrNameLst>
                                      </p:cBhvr>
                                      <p:tavLst>
                                        <p:tav tm="0">
                                          <p:val>
                                            <p:strVal val="#ppt_x"/>
                                          </p:val>
                                        </p:tav>
                                        <p:tav tm="100000">
                                          <p:val>
                                            <p:strVal val="#ppt_x"/>
                                          </p:val>
                                        </p:tav>
                                      </p:tavLst>
                                    </p:anim>
                                    <p:anim calcmode="lin" valueType="num">
                                      <p:cBhvr additive="base">
                                        <p:cTn id="5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2" grpId="0" animBg="1"/>
      <p:bldP spid="14" grpId="0" animBg="1"/>
      <p:bldP spid="17" grpId="0" animBg="1"/>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ADCC8C9E-2DB3-8243-9119-CB24A6CA0885}"/>
              </a:ext>
            </a:extLst>
          </p:cNvPr>
          <p:cNvSpPr>
            <a:spLocks noGrp="1"/>
          </p:cNvSpPr>
          <p:nvPr>
            <p:ph type="title"/>
          </p:nvPr>
        </p:nvSpPr>
        <p:spPr>
          <a:xfrm>
            <a:off x="699713" y="248038"/>
            <a:ext cx="7063721" cy="1159200"/>
          </a:xfrm>
        </p:spPr>
        <p:txBody>
          <a:bodyPr vert="horz" lIns="91440" tIns="45720" rIns="91440" bIns="45720" rtlCol="0" anchor="ctr">
            <a:normAutofit fontScale="90000"/>
          </a:bodyPr>
          <a:lstStyle/>
          <a:p>
            <a:r>
              <a:rPr lang="en-US" sz="2200" b="1" kern="1200">
                <a:solidFill>
                  <a:srgbClr val="FFFFFF"/>
                </a:solidFill>
                <a:latin typeface="+mj-lt"/>
                <a:ea typeface="+mj-ea"/>
                <a:cs typeface="+mj-cs"/>
              </a:rPr>
              <a:t>Studio: </a:t>
            </a:r>
            <a:r>
              <a:rPr lang="en-US" sz="2200" b="1" kern="1200">
                <a:solidFill>
                  <a:srgbClr val="FFFFFF"/>
                </a:solidFill>
                <a:effectLst/>
                <a:latin typeface="+mj-lt"/>
                <a:ea typeface="+mj-ea"/>
                <a:cs typeface="+mj-cs"/>
              </a:rPr>
              <a:t>effetto del blocco del piano dell’erettore della colonna in</a:t>
            </a:r>
            <a:r>
              <a:rPr lang="en-US" sz="2200" b="1" kern="1200">
                <a:solidFill>
                  <a:srgbClr val="FFFFFF"/>
                </a:solidFill>
                <a:latin typeface="+mj-lt"/>
                <a:ea typeface="+mj-ea"/>
                <a:cs typeface="+mj-cs"/>
              </a:rPr>
              <a:t> </a:t>
            </a:r>
            <a:r>
              <a:rPr lang="en-US" sz="2200" b="1" kern="1200">
                <a:solidFill>
                  <a:srgbClr val="FFFFFF"/>
                </a:solidFill>
                <a:effectLst/>
                <a:latin typeface="+mj-lt"/>
                <a:ea typeface="+mj-ea"/>
                <a:cs typeface="+mj-cs"/>
              </a:rPr>
              <a:t>chirurgia bariatrica: uno studio retrospettivo monocentrico</a:t>
            </a:r>
            <a:br>
              <a:rPr lang="en-US" sz="2200" kern="1200">
                <a:solidFill>
                  <a:srgbClr val="FFFFFF"/>
                </a:solidFill>
                <a:effectLst/>
                <a:latin typeface="+mj-lt"/>
                <a:ea typeface="+mj-ea"/>
                <a:cs typeface="+mj-cs"/>
              </a:rPr>
            </a:br>
            <a:endParaRPr lang="en-US" sz="2200" kern="1200">
              <a:solidFill>
                <a:srgbClr val="FFFFFF"/>
              </a:solidFill>
              <a:latin typeface="+mj-lt"/>
              <a:ea typeface="+mj-ea"/>
              <a:cs typeface="+mj-cs"/>
            </a:endParaRPr>
          </a:p>
        </p:txBody>
      </p:sp>
      <p:sp>
        <p:nvSpPr>
          <p:cNvPr id="16" name="CasellaDiTesto 15">
            <a:extLst>
              <a:ext uri="{FF2B5EF4-FFF2-40B4-BE49-F238E27FC236}">
                <a16:creationId xmlns:a16="http://schemas.microsoft.com/office/drawing/2014/main" id="{89436F93-F387-0D45-8013-1041DAD159FA}"/>
              </a:ext>
            </a:extLst>
          </p:cNvPr>
          <p:cNvSpPr txBox="1"/>
          <p:nvPr/>
        </p:nvSpPr>
        <p:spPr>
          <a:xfrm>
            <a:off x="8463145" y="350348"/>
            <a:ext cx="3233585" cy="873612"/>
          </a:xfrm>
          <a:prstGeom prst="rect">
            <a:avLst/>
          </a:prstGeom>
        </p:spPr>
        <p:txBody>
          <a:bodyPr vert="horz" lIns="91440" tIns="45720" rIns="91440" bIns="45720" rtlCol="0" anchor="ctr">
            <a:normAutofit/>
          </a:bodyPr>
          <a:lstStyle/>
          <a:p>
            <a:pPr algn="ctr">
              <a:lnSpc>
                <a:spcPct val="90000"/>
              </a:lnSpc>
              <a:spcBef>
                <a:spcPts val="1000"/>
              </a:spcBef>
            </a:pPr>
            <a:r>
              <a:rPr lang="en-US" sz="2000" b="1" kern="1200" dirty="0" err="1">
                <a:solidFill>
                  <a:srgbClr val="FFFFFF"/>
                </a:solidFill>
                <a:latin typeface="+mn-lt"/>
                <a:ea typeface="+mn-ea"/>
                <a:cs typeface="+mn-cs"/>
              </a:rPr>
              <a:t>Risultati</a:t>
            </a:r>
            <a:r>
              <a:rPr lang="en-US" sz="2000" b="1" kern="1200" dirty="0">
                <a:solidFill>
                  <a:srgbClr val="FFFFFF"/>
                </a:solidFill>
                <a:latin typeface="+mn-lt"/>
                <a:ea typeface="+mn-ea"/>
                <a:cs typeface="+mn-cs"/>
              </a:rPr>
              <a:t>  </a:t>
            </a:r>
          </a:p>
        </p:txBody>
      </p:sp>
      <p:sp>
        <p:nvSpPr>
          <p:cNvPr id="4" name="Rectangle 1">
            <a:extLst>
              <a:ext uri="{FF2B5EF4-FFF2-40B4-BE49-F238E27FC236}">
                <a16:creationId xmlns:a16="http://schemas.microsoft.com/office/drawing/2014/main" id="{01700EC2-CCF5-9740-A0D7-CAC696980281}"/>
              </a:ext>
            </a:extLst>
          </p:cNvPr>
          <p:cNvSpPr>
            <a:spLocks noChangeArrowheads="1"/>
          </p:cNvSpPr>
          <p:nvPr/>
        </p:nvSpPr>
        <p:spPr bwMode="auto">
          <a:xfrm>
            <a:off x="3022600" y="318611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152352" rIns="91440" bIns="45720" numCol="1" anchor="ctr" anchorCtr="0" compatLnSpc="1">
            <a:prstTxWarp prst="textNoShape">
              <a:avLst/>
            </a:prstTxWarp>
            <a:spAutoFit/>
          </a:bodyPr>
          <a:lstStyle/>
          <a:p>
            <a:endParaRPr lang="it-IT"/>
          </a:p>
        </p:txBody>
      </p:sp>
      <p:graphicFrame>
        <p:nvGraphicFramePr>
          <p:cNvPr id="3" name="Tabella 2">
            <a:extLst>
              <a:ext uri="{FF2B5EF4-FFF2-40B4-BE49-F238E27FC236}">
                <a16:creationId xmlns:a16="http://schemas.microsoft.com/office/drawing/2014/main" id="{541899A6-C229-4846-BADF-150319B13E55}"/>
              </a:ext>
            </a:extLst>
          </p:cNvPr>
          <p:cNvGraphicFramePr>
            <a:graphicFrameLocks noGrp="1"/>
          </p:cNvGraphicFramePr>
          <p:nvPr>
            <p:extLst>
              <p:ext uri="{D42A27DB-BD31-4B8C-83A1-F6EECF244321}">
                <p14:modId xmlns:p14="http://schemas.microsoft.com/office/powerpoint/2010/main" val="3591627511"/>
              </p:ext>
            </p:extLst>
          </p:nvPr>
        </p:nvGraphicFramePr>
        <p:xfrm>
          <a:off x="4473856" y="1828617"/>
          <a:ext cx="7570507" cy="4781345"/>
        </p:xfrm>
        <a:graphic>
          <a:graphicData uri="http://schemas.openxmlformats.org/drawingml/2006/table">
            <a:tbl>
              <a:tblPr firstRow="1" bandRow="1">
                <a:tableStyleId>{5C22544A-7EE6-4342-B048-85BDC9FD1C3A}</a:tableStyleId>
              </a:tblPr>
              <a:tblGrid>
                <a:gridCol w="2142945">
                  <a:extLst>
                    <a:ext uri="{9D8B030D-6E8A-4147-A177-3AD203B41FA5}">
                      <a16:colId xmlns:a16="http://schemas.microsoft.com/office/drawing/2014/main" val="4158085698"/>
                    </a:ext>
                  </a:extLst>
                </a:gridCol>
                <a:gridCol w="2077377">
                  <a:extLst>
                    <a:ext uri="{9D8B030D-6E8A-4147-A177-3AD203B41FA5}">
                      <a16:colId xmlns:a16="http://schemas.microsoft.com/office/drawing/2014/main" val="769253496"/>
                    </a:ext>
                  </a:extLst>
                </a:gridCol>
                <a:gridCol w="1859071">
                  <a:extLst>
                    <a:ext uri="{9D8B030D-6E8A-4147-A177-3AD203B41FA5}">
                      <a16:colId xmlns:a16="http://schemas.microsoft.com/office/drawing/2014/main" val="596908439"/>
                    </a:ext>
                  </a:extLst>
                </a:gridCol>
                <a:gridCol w="1491114">
                  <a:extLst>
                    <a:ext uri="{9D8B030D-6E8A-4147-A177-3AD203B41FA5}">
                      <a16:colId xmlns:a16="http://schemas.microsoft.com/office/drawing/2014/main" val="2857390501"/>
                    </a:ext>
                  </a:extLst>
                </a:gridCol>
              </a:tblGrid>
              <a:tr h="412283">
                <a:tc>
                  <a:txBody>
                    <a:bodyPr/>
                    <a:lstStyle/>
                    <a:p>
                      <a:pPr>
                        <a:lnSpc>
                          <a:spcPct val="135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it-IT" sz="1900">
                          <a:effectLst/>
                        </a:rPr>
                        <a:t> </a:t>
                      </a:r>
                      <a:endParaRPr lang="it-IT" sz="1900">
                        <a:effectLst/>
                        <a:latin typeface="Times New Roman" panose="02020603050405020304" pitchFamily="18" charset="0"/>
                        <a:ea typeface="Times New Roman" panose="02020603050405020304" pitchFamily="18" charset="0"/>
                      </a:endParaRPr>
                    </a:p>
                  </a:txBody>
                  <a:tcPr marL="71241" marR="71241" marT="0" marB="0"/>
                </a:tc>
                <a:tc>
                  <a:txBody>
                    <a:bodyPr/>
                    <a:lstStyle/>
                    <a:p>
                      <a:pPr algn="ctr">
                        <a:spcBef>
                          <a:spcPts val="1200"/>
                        </a:spcBef>
                      </a:pPr>
                      <a:r>
                        <a:rPr lang="it-IT" sz="1900" kern="0">
                          <a:effectLst/>
                        </a:rPr>
                        <a:t>ESP BLOCK</a:t>
                      </a:r>
                      <a:endParaRPr lang="it-IT" sz="1900" b="1" kern="0">
                        <a:solidFill>
                          <a:srgbClr val="2F549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1241" marR="71241" marT="0" marB="0"/>
                </a:tc>
                <a:tc>
                  <a:txBody>
                    <a:bodyPr/>
                    <a:lstStyle/>
                    <a:p>
                      <a:pPr algn="ctr">
                        <a:spcBef>
                          <a:spcPts val="1200"/>
                        </a:spcBef>
                      </a:pPr>
                      <a:r>
                        <a:rPr lang="it-IT" sz="1900" kern="0" dirty="0">
                          <a:effectLst/>
                        </a:rPr>
                        <a:t>NO ESPB</a:t>
                      </a:r>
                      <a:endParaRPr lang="it-IT" sz="1900" b="1" kern="0" dirty="0">
                        <a:solidFill>
                          <a:srgbClr val="2F549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1241" marR="71241" marT="0" marB="0"/>
                </a:tc>
                <a:tc>
                  <a:txBody>
                    <a:bodyPr/>
                    <a:lstStyle/>
                    <a:p>
                      <a:pPr algn="ctr">
                        <a:spcBef>
                          <a:spcPts val="1200"/>
                        </a:spcBef>
                      </a:pPr>
                      <a:r>
                        <a:rPr lang="it-IT" sz="1900" kern="0">
                          <a:effectLst/>
                        </a:rPr>
                        <a:t>P -Value</a:t>
                      </a:r>
                      <a:endParaRPr lang="it-IT" sz="1900" b="1" kern="0">
                        <a:solidFill>
                          <a:srgbClr val="2F549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1241" marR="71241" marT="0" marB="0"/>
                </a:tc>
                <a:extLst>
                  <a:ext uri="{0D108BD9-81ED-4DB2-BD59-A6C34878D82A}">
                    <a16:rowId xmlns:a16="http://schemas.microsoft.com/office/drawing/2014/main" val="3611090800"/>
                  </a:ext>
                </a:extLst>
              </a:tr>
              <a:tr h="807976">
                <a:tc>
                  <a:txBody>
                    <a:bodyPr/>
                    <a:lstStyle/>
                    <a:p>
                      <a:pPr>
                        <a:lnSpc>
                          <a:spcPct val="135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it-IT" sz="1900" dirty="0" err="1">
                          <a:effectLst/>
                        </a:rPr>
                        <a:t>Clavien</a:t>
                      </a:r>
                      <a:r>
                        <a:rPr lang="it-IT" sz="1900" dirty="0">
                          <a:effectLst/>
                        </a:rPr>
                        <a:t> dindo </a:t>
                      </a:r>
                    </a:p>
                    <a:p>
                      <a:pPr>
                        <a:lnSpc>
                          <a:spcPct val="135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it-IT" sz="1900" dirty="0">
                          <a:effectLst/>
                        </a:rPr>
                        <a:t>Grado I</a:t>
                      </a:r>
                      <a:endParaRPr lang="it-IT" sz="1900" dirty="0">
                        <a:effectLst/>
                        <a:latin typeface="Times New Roman" panose="02020603050405020304" pitchFamily="18" charset="0"/>
                        <a:ea typeface="Times New Roman" panose="02020603050405020304" pitchFamily="18" charset="0"/>
                      </a:endParaRPr>
                    </a:p>
                  </a:txBody>
                  <a:tcPr marL="71241" marR="71241" marT="0" marB="0"/>
                </a:tc>
                <a:tc>
                  <a:txBody>
                    <a:bodyPr/>
                    <a:lstStyle/>
                    <a:p>
                      <a:pPr>
                        <a:lnSpc>
                          <a:spcPct val="135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it-IT" sz="1900">
                          <a:effectLst/>
                        </a:rPr>
                        <a:t>34 (97%)</a:t>
                      </a:r>
                      <a:endParaRPr lang="it-IT" sz="1900">
                        <a:effectLst/>
                        <a:latin typeface="Times New Roman" panose="02020603050405020304" pitchFamily="18" charset="0"/>
                        <a:ea typeface="Times New Roman" panose="02020603050405020304" pitchFamily="18" charset="0"/>
                      </a:endParaRPr>
                    </a:p>
                  </a:txBody>
                  <a:tcPr marL="71241" marR="71241" marT="0" marB="0"/>
                </a:tc>
                <a:tc>
                  <a:txBody>
                    <a:bodyPr/>
                    <a:lstStyle/>
                    <a:p>
                      <a:pPr>
                        <a:lnSpc>
                          <a:spcPct val="135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it-IT" sz="1900">
                          <a:effectLst/>
                        </a:rPr>
                        <a:t>27 (93%)</a:t>
                      </a:r>
                      <a:endParaRPr lang="it-IT" sz="1900">
                        <a:effectLst/>
                        <a:latin typeface="Times New Roman" panose="02020603050405020304" pitchFamily="18" charset="0"/>
                        <a:ea typeface="Times New Roman" panose="02020603050405020304" pitchFamily="18" charset="0"/>
                      </a:endParaRPr>
                    </a:p>
                  </a:txBody>
                  <a:tcPr marL="71241" marR="71241" marT="0" marB="0"/>
                </a:tc>
                <a:tc rowSpan="3">
                  <a:txBody>
                    <a:bodyPr/>
                    <a:lstStyle/>
                    <a:p>
                      <a:pPr>
                        <a:lnSpc>
                          <a:spcPct val="135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it-IT" sz="1900">
                          <a:effectLst/>
                        </a:rPr>
                        <a:t>p = 0,534</a:t>
                      </a:r>
                      <a:endParaRPr lang="it-IT" sz="1900">
                        <a:effectLst/>
                        <a:latin typeface="Times New Roman" panose="02020603050405020304" pitchFamily="18" charset="0"/>
                        <a:ea typeface="Times New Roman" panose="02020603050405020304" pitchFamily="18" charset="0"/>
                      </a:endParaRPr>
                    </a:p>
                  </a:txBody>
                  <a:tcPr marL="71241" marR="71241" marT="0" marB="0"/>
                </a:tc>
                <a:extLst>
                  <a:ext uri="{0D108BD9-81ED-4DB2-BD59-A6C34878D82A}">
                    <a16:rowId xmlns:a16="http://schemas.microsoft.com/office/drawing/2014/main" val="991797046"/>
                  </a:ext>
                </a:extLst>
              </a:tr>
              <a:tr h="412283">
                <a:tc>
                  <a:txBody>
                    <a:bodyPr/>
                    <a:lstStyle/>
                    <a:p>
                      <a:pPr>
                        <a:lnSpc>
                          <a:spcPct val="135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it-IT" sz="1900">
                          <a:effectLst/>
                        </a:rPr>
                        <a:t>Grado II</a:t>
                      </a:r>
                      <a:endParaRPr lang="it-IT" sz="1900">
                        <a:effectLst/>
                        <a:latin typeface="Times New Roman" panose="02020603050405020304" pitchFamily="18" charset="0"/>
                        <a:ea typeface="Times New Roman" panose="02020603050405020304" pitchFamily="18" charset="0"/>
                      </a:endParaRPr>
                    </a:p>
                  </a:txBody>
                  <a:tcPr marL="71241" marR="71241" marT="0" marB="0"/>
                </a:tc>
                <a:tc>
                  <a:txBody>
                    <a:bodyPr/>
                    <a:lstStyle/>
                    <a:p>
                      <a:pPr>
                        <a:lnSpc>
                          <a:spcPct val="135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it-IT" sz="1900">
                          <a:effectLst/>
                        </a:rPr>
                        <a:t>0 (0%)</a:t>
                      </a:r>
                      <a:endParaRPr lang="it-IT" sz="1900">
                        <a:effectLst/>
                        <a:latin typeface="Times New Roman" panose="02020603050405020304" pitchFamily="18" charset="0"/>
                        <a:ea typeface="Times New Roman" panose="02020603050405020304" pitchFamily="18" charset="0"/>
                      </a:endParaRPr>
                    </a:p>
                  </a:txBody>
                  <a:tcPr marL="71241" marR="71241" marT="0" marB="0"/>
                </a:tc>
                <a:tc>
                  <a:txBody>
                    <a:bodyPr/>
                    <a:lstStyle/>
                    <a:p>
                      <a:pPr>
                        <a:lnSpc>
                          <a:spcPct val="135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it-IT" sz="1900">
                          <a:effectLst/>
                        </a:rPr>
                        <a:t>1 (3%)</a:t>
                      </a:r>
                      <a:endParaRPr lang="it-IT" sz="1900">
                        <a:effectLst/>
                        <a:latin typeface="Times New Roman" panose="02020603050405020304" pitchFamily="18" charset="0"/>
                        <a:ea typeface="Times New Roman" panose="02020603050405020304" pitchFamily="18" charset="0"/>
                      </a:endParaRPr>
                    </a:p>
                  </a:txBody>
                  <a:tcPr marL="71241" marR="71241" marT="0" marB="0"/>
                </a:tc>
                <a:tc vMerge="1">
                  <a:txBody>
                    <a:bodyPr/>
                    <a:lstStyle/>
                    <a:p>
                      <a:endParaRPr lang="it-IT"/>
                    </a:p>
                  </a:txBody>
                  <a:tcPr/>
                </a:tc>
                <a:extLst>
                  <a:ext uri="{0D108BD9-81ED-4DB2-BD59-A6C34878D82A}">
                    <a16:rowId xmlns:a16="http://schemas.microsoft.com/office/drawing/2014/main" val="3175632913"/>
                  </a:ext>
                </a:extLst>
              </a:tr>
              <a:tr h="412283">
                <a:tc>
                  <a:txBody>
                    <a:bodyPr/>
                    <a:lstStyle/>
                    <a:p>
                      <a:pPr>
                        <a:lnSpc>
                          <a:spcPct val="135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it-IT" sz="1900">
                          <a:effectLst/>
                        </a:rPr>
                        <a:t>Grado III</a:t>
                      </a:r>
                      <a:endParaRPr lang="it-IT" sz="1900">
                        <a:effectLst/>
                        <a:latin typeface="Times New Roman" panose="02020603050405020304" pitchFamily="18" charset="0"/>
                        <a:ea typeface="Times New Roman" panose="02020603050405020304" pitchFamily="18" charset="0"/>
                      </a:endParaRPr>
                    </a:p>
                  </a:txBody>
                  <a:tcPr marL="71241" marR="71241" marT="0" marB="0"/>
                </a:tc>
                <a:tc>
                  <a:txBody>
                    <a:bodyPr/>
                    <a:lstStyle/>
                    <a:p>
                      <a:pPr>
                        <a:lnSpc>
                          <a:spcPct val="135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it-IT" sz="1900">
                          <a:effectLst/>
                        </a:rPr>
                        <a:t>1 (3%)</a:t>
                      </a:r>
                      <a:endParaRPr lang="it-IT" sz="1900">
                        <a:effectLst/>
                        <a:latin typeface="Times New Roman" panose="02020603050405020304" pitchFamily="18" charset="0"/>
                        <a:ea typeface="Times New Roman" panose="02020603050405020304" pitchFamily="18" charset="0"/>
                      </a:endParaRPr>
                    </a:p>
                  </a:txBody>
                  <a:tcPr marL="71241" marR="71241" marT="0" marB="0"/>
                </a:tc>
                <a:tc>
                  <a:txBody>
                    <a:bodyPr/>
                    <a:lstStyle/>
                    <a:p>
                      <a:pPr>
                        <a:lnSpc>
                          <a:spcPct val="135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it-IT" sz="1900">
                          <a:effectLst/>
                        </a:rPr>
                        <a:t>1 (3%)</a:t>
                      </a:r>
                      <a:endParaRPr lang="it-IT" sz="1900">
                        <a:effectLst/>
                        <a:latin typeface="Times New Roman" panose="02020603050405020304" pitchFamily="18" charset="0"/>
                        <a:ea typeface="Times New Roman" panose="02020603050405020304" pitchFamily="18" charset="0"/>
                      </a:endParaRPr>
                    </a:p>
                  </a:txBody>
                  <a:tcPr marL="71241" marR="71241" marT="0" marB="0"/>
                </a:tc>
                <a:tc vMerge="1">
                  <a:txBody>
                    <a:bodyPr/>
                    <a:lstStyle/>
                    <a:p>
                      <a:endParaRPr lang="it-IT"/>
                    </a:p>
                  </a:txBody>
                  <a:tcPr/>
                </a:tc>
                <a:extLst>
                  <a:ext uri="{0D108BD9-81ED-4DB2-BD59-A6C34878D82A}">
                    <a16:rowId xmlns:a16="http://schemas.microsoft.com/office/drawing/2014/main" val="3697114157"/>
                  </a:ext>
                </a:extLst>
              </a:tr>
              <a:tr h="1599362">
                <a:tc>
                  <a:txBody>
                    <a:bodyPr/>
                    <a:lstStyle/>
                    <a:p>
                      <a:pPr>
                        <a:lnSpc>
                          <a:spcPct val="135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it-IT" sz="1900">
                          <a:effectLst/>
                        </a:rPr>
                        <a:t>Complicanze respiratorie </a:t>
                      </a:r>
                      <a:endParaRPr lang="it-IT" sz="1900">
                        <a:effectLst/>
                        <a:latin typeface="Times New Roman" panose="02020603050405020304" pitchFamily="18" charset="0"/>
                        <a:ea typeface="Times New Roman" panose="02020603050405020304" pitchFamily="18" charset="0"/>
                      </a:endParaRPr>
                    </a:p>
                  </a:txBody>
                  <a:tcPr marL="71241" marR="71241" marT="0" marB="0"/>
                </a:tc>
                <a:tc>
                  <a:txBody>
                    <a:bodyPr/>
                    <a:lstStyle/>
                    <a:p>
                      <a:pPr>
                        <a:lnSpc>
                          <a:spcPct val="135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it-IT" sz="1900" dirty="0">
                          <a:effectLst/>
                        </a:rPr>
                        <a:t>0%</a:t>
                      </a:r>
                      <a:endParaRPr lang="it-IT" sz="1900" dirty="0">
                        <a:effectLst/>
                        <a:latin typeface="Times New Roman" panose="02020603050405020304" pitchFamily="18" charset="0"/>
                        <a:ea typeface="Times New Roman" panose="02020603050405020304" pitchFamily="18" charset="0"/>
                      </a:endParaRPr>
                    </a:p>
                  </a:txBody>
                  <a:tcPr marL="71241" marR="71241" marT="0" marB="0"/>
                </a:tc>
                <a:tc>
                  <a:txBody>
                    <a:bodyPr/>
                    <a:lstStyle/>
                    <a:p>
                      <a:pPr>
                        <a:lnSpc>
                          <a:spcPct val="135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it-IT" sz="1900">
                          <a:effectLst/>
                        </a:rPr>
                        <a:t>1 (3%) broncospasmo</a:t>
                      </a:r>
                    </a:p>
                    <a:p>
                      <a:pPr>
                        <a:lnSpc>
                          <a:spcPct val="135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it-IT" sz="1900">
                          <a:effectLst/>
                        </a:rPr>
                        <a:t>1 (3%)  NIMV non domiciliare</a:t>
                      </a:r>
                      <a:endParaRPr lang="it-IT" sz="1900">
                        <a:effectLst/>
                        <a:latin typeface="Times New Roman" panose="02020603050405020304" pitchFamily="18" charset="0"/>
                        <a:ea typeface="Times New Roman" panose="02020603050405020304" pitchFamily="18" charset="0"/>
                      </a:endParaRPr>
                    </a:p>
                  </a:txBody>
                  <a:tcPr marL="71241" marR="71241" marT="0" marB="0"/>
                </a:tc>
                <a:tc>
                  <a:txBody>
                    <a:bodyPr/>
                    <a:lstStyle/>
                    <a:p>
                      <a:pPr>
                        <a:lnSpc>
                          <a:spcPct val="135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it-IT" sz="1900" dirty="0">
                          <a:effectLst/>
                        </a:rPr>
                        <a:t> </a:t>
                      </a:r>
                      <a:r>
                        <a:rPr lang="it-IT" sz="1900" dirty="0" err="1">
                          <a:effectLst/>
                        </a:rPr>
                        <a:t>p</a:t>
                      </a:r>
                      <a:r>
                        <a:rPr lang="it-IT" sz="1900" dirty="0">
                          <a:effectLst/>
                        </a:rPr>
                        <a:t>= ns  </a:t>
                      </a:r>
                      <a:endParaRPr lang="it-IT" sz="1900" dirty="0">
                        <a:effectLst/>
                        <a:latin typeface="Times New Roman" panose="02020603050405020304" pitchFamily="18" charset="0"/>
                        <a:ea typeface="Times New Roman" panose="02020603050405020304" pitchFamily="18" charset="0"/>
                      </a:endParaRPr>
                    </a:p>
                  </a:txBody>
                  <a:tcPr marL="71241" marR="71241" marT="0" marB="0"/>
                </a:tc>
                <a:extLst>
                  <a:ext uri="{0D108BD9-81ED-4DB2-BD59-A6C34878D82A}">
                    <a16:rowId xmlns:a16="http://schemas.microsoft.com/office/drawing/2014/main" val="760909669"/>
                  </a:ext>
                </a:extLst>
              </a:tr>
              <a:tr h="807976">
                <a:tc>
                  <a:txBody>
                    <a:bodyPr/>
                    <a:lstStyle/>
                    <a:p>
                      <a:pPr>
                        <a:lnSpc>
                          <a:spcPct val="135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it-IT" sz="1900">
                          <a:effectLst/>
                        </a:rPr>
                        <a:t>Durata della degenza ospedaliera </a:t>
                      </a:r>
                      <a:endParaRPr lang="it-IT" sz="1900">
                        <a:effectLst/>
                        <a:latin typeface="Times New Roman" panose="02020603050405020304" pitchFamily="18" charset="0"/>
                        <a:ea typeface="Times New Roman" panose="02020603050405020304" pitchFamily="18" charset="0"/>
                      </a:endParaRPr>
                    </a:p>
                  </a:txBody>
                  <a:tcPr marL="71241" marR="71241" marT="0" marB="0"/>
                </a:tc>
                <a:tc>
                  <a:txBody>
                    <a:bodyPr/>
                    <a:lstStyle/>
                    <a:p>
                      <a:pPr>
                        <a:lnSpc>
                          <a:spcPct val="135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it-IT" sz="1900" dirty="0">
                          <a:effectLst/>
                        </a:rPr>
                        <a:t>Mediana 3 giorni </a:t>
                      </a:r>
                    </a:p>
                    <a:p>
                      <a:pPr>
                        <a:lnSpc>
                          <a:spcPct val="135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it-IT" sz="1900" dirty="0">
                          <a:effectLst/>
                        </a:rPr>
                        <a:t>( 2-3 giorni) </a:t>
                      </a:r>
                      <a:endParaRPr lang="it-IT" sz="1900" dirty="0">
                        <a:effectLst/>
                        <a:latin typeface="Times New Roman" panose="02020603050405020304" pitchFamily="18" charset="0"/>
                        <a:ea typeface="Times New Roman" panose="02020603050405020304" pitchFamily="18" charset="0"/>
                      </a:endParaRPr>
                    </a:p>
                  </a:txBody>
                  <a:tcPr marL="71241" marR="71241" marT="0" marB="0"/>
                </a:tc>
                <a:tc>
                  <a:txBody>
                    <a:bodyPr/>
                    <a:lstStyle/>
                    <a:p>
                      <a:pPr>
                        <a:lnSpc>
                          <a:spcPct val="135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it-IT" sz="1900" dirty="0">
                          <a:effectLst/>
                        </a:rPr>
                        <a:t>Mediana 3 giorni (2-3 giorni)</a:t>
                      </a:r>
                      <a:endParaRPr lang="it-IT" sz="1900" dirty="0">
                        <a:effectLst/>
                        <a:latin typeface="Times New Roman" panose="02020603050405020304" pitchFamily="18" charset="0"/>
                        <a:ea typeface="Times New Roman" panose="02020603050405020304" pitchFamily="18" charset="0"/>
                      </a:endParaRPr>
                    </a:p>
                  </a:txBody>
                  <a:tcPr marL="71241" marR="71241" marT="0" marB="0"/>
                </a:tc>
                <a:tc>
                  <a:txBody>
                    <a:bodyPr/>
                    <a:lstStyle/>
                    <a:p>
                      <a:pPr>
                        <a:lnSpc>
                          <a:spcPct val="135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it-IT" sz="1900" dirty="0" err="1">
                          <a:effectLst/>
                        </a:rPr>
                        <a:t>p</a:t>
                      </a:r>
                      <a:r>
                        <a:rPr lang="it-IT" sz="1900" dirty="0">
                          <a:effectLst/>
                        </a:rPr>
                        <a:t> = 0,153</a:t>
                      </a:r>
                      <a:endParaRPr lang="it-IT" sz="1900" dirty="0">
                        <a:effectLst/>
                        <a:latin typeface="Times New Roman" panose="02020603050405020304" pitchFamily="18" charset="0"/>
                        <a:ea typeface="Times New Roman" panose="02020603050405020304" pitchFamily="18" charset="0"/>
                      </a:endParaRPr>
                    </a:p>
                  </a:txBody>
                  <a:tcPr marL="71241" marR="71241" marT="0" marB="0"/>
                </a:tc>
                <a:extLst>
                  <a:ext uri="{0D108BD9-81ED-4DB2-BD59-A6C34878D82A}">
                    <a16:rowId xmlns:a16="http://schemas.microsoft.com/office/drawing/2014/main" val="2607165726"/>
                  </a:ext>
                </a:extLst>
              </a:tr>
            </a:tbl>
          </a:graphicData>
        </a:graphic>
      </p:graphicFrame>
      <p:sp>
        <p:nvSpPr>
          <p:cNvPr id="7" name="CasellaDiTesto 6">
            <a:extLst>
              <a:ext uri="{FF2B5EF4-FFF2-40B4-BE49-F238E27FC236}">
                <a16:creationId xmlns:a16="http://schemas.microsoft.com/office/drawing/2014/main" id="{5E48A905-B2FA-3744-BC55-D5B2A3DE4D4A}"/>
              </a:ext>
            </a:extLst>
          </p:cNvPr>
          <p:cNvSpPr txBox="1"/>
          <p:nvPr/>
        </p:nvSpPr>
        <p:spPr>
          <a:xfrm>
            <a:off x="147637" y="3846247"/>
            <a:ext cx="3514725" cy="369332"/>
          </a:xfrm>
          <a:prstGeom prst="rect">
            <a:avLst/>
          </a:prstGeom>
          <a:noFill/>
        </p:spPr>
        <p:txBody>
          <a:bodyPr wrap="square" rtlCol="0">
            <a:spAutoFit/>
          </a:bodyPr>
          <a:lstStyle/>
          <a:p>
            <a:pPr algn="ctr"/>
            <a:r>
              <a:rPr lang="it-IT" b="1" dirty="0">
                <a:latin typeface="+mj-lt"/>
              </a:rPr>
              <a:t>OUTOCOME RICOVERO</a:t>
            </a:r>
          </a:p>
        </p:txBody>
      </p:sp>
      <p:sp>
        <p:nvSpPr>
          <p:cNvPr id="10" name="Ovale 9">
            <a:extLst>
              <a:ext uri="{FF2B5EF4-FFF2-40B4-BE49-F238E27FC236}">
                <a16:creationId xmlns:a16="http://schemas.microsoft.com/office/drawing/2014/main" id="{C64A41FD-3480-494B-BAD2-C766B6735125}"/>
              </a:ext>
            </a:extLst>
          </p:cNvPr>
          <p:cNvSpPr/>
          <p:nvPr/>
        </p:nvSpPr>
        <p:spPr>
          <a:xfrm>
            <a:off x="6515100" y="2071796"/>
            <a:ext cx="3305357" cy="985838"/>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sp>
        <p:nvSpPr>
          <p:cNvPr id="11" name="Ovale 10">
            <a:extLst>
              <a:ext uri="{FF2B5EF4-FFF2-40B4-BE49-F238E27FC236}">
                <a16:creationId xmlns:a16="http://schemas.microsoft.com/office/drawing/2014/main" id="{2C79261E-F234-FC48-8119-B0DAA9E25052}"/>
              </a:ext>
            </a:extLst>
          </p:cNvPr>
          <p:cNvSpPr/>
          <p:nvPr/>
        </p:nvSpPr>
        <p:spPr>
          <a:xfrm>
            <a:off x="6515100" y="3771792"/>
            <a:ext cx="3171825" cy="638281"/>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sp>
        <p:nvSpPr>
          <p:cNvPr id="13" name="Ovale 12">
            <a:extLst>
              <a:ext uri="{FF2B5EF4-FFF2-40B4-BE49-F238E27FC236}">
                <a16:creationId xmlns:a16="http://schemas.microsoft.com/office/drawing/2014/main" id="{D55A12E1-D4F4-C04C-B09A-3E93088F10D9}"/>
              </a:ext>
            </a:extLst>
          </p:cNvPr>
          <p:cNvSpPr/>
          <p:nvPr/>
        </p:nvSpPr>
        <p:spPr>
          <a:xfrm>
            <a:off x="6515099" y="5429250"/>
            <a:ext cx="4043363" cy="485775"/>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spTree>
    <p:extLst>
      <p:ext uri="{BB962C8B-B14F-4D97-AF65-F5344CB8AC3E}">
        <p14:creationId xmlns:p14="http://schemas.microsoft.com/office/powerpoint/2010/main" val="2445801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ADCC8C9E-2DB3-8243-9119-CB24A6CA0885}"/>
              </a:ext>
            </a:extLst>
          </p:cNvPr>
          <p:cNvSpPr>
            <a:spLocks noGrp="1"/>
          </p:cNvSpPr>
          <p:nvPr>
            <p:ph type="title"/>
          </p:nvPr>
        </p:nvSpPr>
        <p:spPr>
          <a:xfrm>
            <a:off x="699713" y="248038"/>
            <a:ext cx="7063721" cy="1159200"/>
          </a:xfrm>
        </p:spPr>
        <p:txBody>
          <a:bodyPr vert="horz" lIns="91440" tIns="45720" rIns="91440" bIns="45720" rtlCol="0" anchor="ctr">
            <a:normAutofit fontScale="90000"/>
          </a:bodyPr>
          <a:lstStyle/>
          <a:p>
            <a:r>
              <a:rPr lang="en-US" sz="2200" b="1" kern="1200">
                <a:solidFill>
                  <a:srgbClr val="FFFFFF"/>
                </a:solidFill>
                <a:latin typeface="+mj-lt"/>
                <a:ea typeface="+mj-ea"/>
                <a:cs typeface="+mj-cs"/>
              </a:rPr>
              <a:t>Studio: </a:t>
            </a:r>
            <a:r>
              <a:rPr lang="en-US" sz="2200" b="1" kern="1200">
                <a:solidFill>
                  <a:srgbClr val="FFFFFF"/>
                </a:solidFill>
                <a:effectLst/>
                <a:latin typeface="+mj-lt"/>
                <a:ea typeface="+mj-ea"/>
                <a:cs typeface="+mj-cs"/>
              </a:rPr>
              <a:t>effetto del blocco del piano dell’erettore della colonna in</a:t>
            </a:r>
            <a:r>
              <a:rPr lang="en-US" sz="2200" b="1" kern="1200">
                <a:solidFill>
                  <a:srgbClr val="FFFFFF"/>
                </a:solidFill>
                <a:latin typeface="+mj-lt"/>
                <a:ea typeface="+mj-ea"/>
                <a:cs typeface="+mj-cs"/>
              </a:rPr>
              <a:t> </a:t>
            </a:r>
            <a:r>
              <a:rPr lang="en-US" sz="2200" b="1" kern="1200">
                <a:solidFill>
                  <a:srgbClr val="FFFFFF"/>
                </a:solidFill>
                <a:effectLst/>
                <a:latin typeface="+mj-lt"/>
                <a:ea typeface="+mj-ea"/>
                <a:cs typeface="+mj-cs"/>
              </a:rPr>
              <a:t>chirurgia bariatrica: uno studio retrospettivo monocentrico</a:t>
            </a:r>
            <a:br>
              <a:rPr lang="en-US" sz="2200" kern="1200">
                <a:solidFill>
                  <a:srgbClr val="FFFFFF"/>
                </a:solidFill>
                <a:effectLst/>
                <a:latin typeface="+mj-lt"/>
                <a:ea typeface="+mj-ea"/>
                <a:cs typeface="+mj-cs"/>
              </a:rPr>
            </a:br>
            <a:endParaRPr lang="en-US" sz="2200" kern="1200">
              <a:solidFill>
                <a:srgbClr val="FFFFFF"/>
              </a:solidFill>
              <a:latin typeface="+mj-lt"/>
              <a:ea typeface="+mj-ea"/>
              <a:cs typeface="+mj-cs"/>
            </a:endParaRPr>
          </a:p>
        </p:txBody>
      </p:sp>
      <p:sp>
        <p:nvSpPr>
          <p:cNvPr id="16" name="CasellaDiTesto 15">
            <a:extLst>
              <a:ext uri="{FF2B5EF4-FFF2-40B4-BE49-F238E27FC236}">
                <a16:creationId xmlns:a16="http://schemas.microsoft.com/office/drawing/2014/main" id="{89436F93-F387-0D45-8013-1041DAD159FA}"/>
              </a:ext>
            </a:extLst>
          </p:cNvPr>
          <p:cNvSpPr txBox="1"/>
          <p:nvPr/>
        </p:nvSpPr>
        <p:spPr>
          <a:xfrm>
            <a:off x="8543635" y="390832"/>
            <a:ext cx="3233585" cy="873612"/>
          </a:xfrm>
          <a:prstGeom prst="rect">
            <a:avLst/>
          </a:prstGeom>
        </p:spPr>
        <p:txBody>
          <a:bodyPr vert="horz" lIns="91440" tIns="45720" rIns="91440" bIns="45720" rtlCol="0" anchor="ctr">
            <a:normAutofit/>
          </a:bodyPr>
          <a:lstStyle/>
          <a:p>
            <a:pPr algn="ctr">
              <a:lnSpc>
                <a:spcPct val="90000"/>
              </a:lnSpc>
              <a:spcBef>
                <a:spcPts val="1000"/>
              </a:spcBef>
            </a:pPr>
            <a:r>
              <a:rPr lang="en-US" sz="2000" b="1" kern="1200" dirty="0" err="1">
                <a:solidFill>
                  <a:srgbClr val="FFFFFF"/>
                </a:solidFill>
                <a:latin typeface="+mn-lt"/>
                <a:ea typeface="+mn-ea"/>
                <a:cs typeface="+mn-cs"/>
              </a:rPr>
              <a:t>Risultati</a:t>
            </a:r>
            <a:r>
              <a:rPr lang="en-US" sz="2000" b="1" kern="1200" dirty="0">
                <a:solidFill>
                  <a:srgbClr val="FFFFFF"/>
                </a:solidFill>
                <a:latin typeface="+mn-lt"/>
                <a:ea typeface="+mn-ea"/>
                <a:cs typeface="+mn-cs"/>
              </a:rPr>
              <a:t>  </a:t>
            </a:r>
          </a:p>
        </p:txBody>
      </p:sp>
      <p:sp>
        <p:nvSpPr>
          <p:cNvPr id="4" name="Rectangle 1">
            <a:extLst>
              <a:ext uri="{FF2B5EF4-FFF2-40B4-BE49-F238E27FC236}">
                <a16:creationId xmlns:a16="http://schemas.microsoft.com/office/drawing/2014/main" id="{01700EC2-CCF5-9740-A0D7-CAC696980281}"/>
              </a:ext>
            </a:extLst>
          </p:cNvPr>
          <p:cNvSpPr>
            <a:spLocks noChangeArrowheads="1"/>
          </p:cNvSpPr>
          <p:nvPr/>
        </p:nvSpPr>
        <p:spPr bwMode="auto">
          <a:xfrm>
            <a:off x="3022600" y="318611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152352" rIns="91440" bIns="45720" numCol="1" anchor="ctr" anchorCtr="0" compatLnSpc="1">
            <a:prstTxWarp prst="textNoShape">
              <a:avLst/>
            </a:prstTxWarp>
            <a:spAutoFit/>
          </a:bodyPr>
          <a:lstStyle/>
          <a:p>
            <a:endParaRPr lang="it-IT"/>
          </a:p>
        </p:txBody>
      </p:sp>
      <p:graphicFrame>
        <p:nvGraphicFramePr>
          <p:cNvPr id="6" name="Tabella 5">
            <a:extLst>
              <a:ext uri="{FF2B5EF4-FFF2-40B4-BE49-F238E27FC236}">
                <a16:creationId xmlns:a16="http://schemas.microsoft.com/office/drawing/2014/main" id="{5E300A05-FED6-8D42-86AB-E57C6A361303}"/>
              </a:ext>
            </a:extLst>
          </p:cNvPr>
          <p:cNvGraphicFramePr>
            <a:graphicFrameLocks noGrp="1"/>
          </p:cNvGraphicFramePr>
          <p:nvPr>
            <p:extLst>
              <p:ext uri="{D42A27DB-BD31-4B8C-83A1-F6EECF244321}">
                <p14:modId xmlns:p14="http://schemas.microsoft.com/office/powerpoint/2010/main" val="2833426840"/>
              </p:ext>
            </p:extLst>
          </p:nvPr>
        </p:nvGraphicFramePr>
        <p:xfrm>
          <a:off x="167640" y="2097394"/>
          <a:ext cx="5709920" cy="1845945"/>
        </p:xfrm>
        <a:graphic>
          <a:graphicData uri="http://schemas.openxmlformats.org/drawingml/2006/table">
            <a:tbl>
              <a:tblPr>
                <a:tableStyleId>{5C22544A-7EE6-4342-B048-85BDC9FD1C3A}</a:tableStyleId>
              </a:tblPr>
              <a:tblGrid>
                <a:gridCol w="1239520">
                  <a:extLst>
                    <a:ext uri="{9D8B030D-6E8A-4147-A177-3AD203B41FA5}">
                      <a16:colId xmlns:a16="http://schemas.microsoft.com/office/drawing/2014/main" val="3662640580"/>
                    </a:ext>
                  </a:extLst>
                </a:gridCol>
                <a:gridCol w="1087120">
                  <a:extLst>
                    <a:ext uri="{9D8B030D-6E8A-4147-A177-3AD203B41FA5}">
                      <a16:colId xmlns:a16="http://schemas.microsoft.com/office/drawing/2014/main" val="2367690565"/>
                    </a:ext>
                  </a:extLst>
                </a:gridCol>
                <a:gridCol w="1274445">
                  <a:extLst>
                    <a:ext uri="{9D8B030D-6E8A-4147-A177-3AD203B41FA5}">
                      <a16:colId xmlns:a16="http://schemas.microsoft.com/office/drawing/2014/main" val="1639363123"/>
                    </a:ext>
                  </a:extLst>
                </a:gridCol>
                <a:gridCol w="1260475">
                  <a:extLst>
                    <a:ext uri="{9D8B030D-6E8A-4147-A177-3AD203B41FA5}">
                      <a16:colId xmlns:a16="http://schemas.microsoft.com/office/drawing/2014/main" val="2235011756"/>
                    </a:ext>
                  </a:extLst>
                </a:gridCol>
                <a:gridCol w="848360">
                  <a:extLst>
                    <a:ext uri="{9D8B030D-6E8A-4147-A177-3AD203B41FA5}">
                      <a16:colId xmlns:a16="http://schemas.microsoft.com/office/drawing/2014/main" val="1827341442"/>
                    </a:ext>
                  </a:extLst>
                </a:gridCol>
              </a:tblGrid>
              <a:tr h="701040">
                <a:tc>
                  <a:txBody>
                    <a:bodyPr/>
                    <a:lstStyle/>
                    <a:p>
                      <a:pPr>
                        <a:lnSpc>
                          <a:spcPct val="135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it-IT" sz="1200" dirty="0">
                          <a:effectLst/>
                        </a:rPr>
                        <a:t> </a:t>
                      </a:r>
                      <a:endParaRPr lang="it-IT" sz="1200" dirty="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spcBef>
                          <a:spcPts val="1200"/>
                        </a:spcBef>
                      </a:pPr>
                      <a:r>
                        <a:rPr lang="it-IT" sz="1200" kern="0" dirty="0">
                          <a:effectLst/>
                        </a:rPr>
                        <a:t>NO ESPB= 29</a:t>
                      </a:r>
                      <a:endParaRPr lang="it-IT" sz="1200" b="1" kern="0" dirty="0">
                        <a:solidFill>
                          <a:srgbClr val="2F549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tc>
                <a:tc>
                  <a:txBody>
                    <a:bodyPr/>
                    <a:lstStyle/>
                    <a:p>
                      <a:pPr algn="ctr">
                        <a:spcBef>
                          <a:spcPts val="1200"/>
                        </a:spcBef>
                      </a:pPr>
                      <a:r>
                        <a:rPr lang="it-IT" sz="1200" kern="0" dirty="0">
                          <a:effectLst/>
                        </a:rPr>
                        <a:t>ESP </a:t>
                      </a:r>
                      <a:r>
                        <a:rPr lang="it-IT" sz="1200" kern="0" dirty="0" err="1">
                          <a:effectLst/>
                        </a:rPr>
                        <a:t>Block</a:t>
                      </a:r>
                      <a:r>
                        <a:rPr lang="it-IT" sz="1200" kern="0" dirty="0">
                          <a:effectLst/>
                        </a:rPr>
                        <a:t> 3.75 mg/ml = 23 </a:t>
                      </a:r>
                      <a:endParaRPr lang="it-IT" sz="1200" b="1" kern="0" dirty="0">
                        <a:solidFill>
                          <a:srgbClr val="2F549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tc>
                <a:tc>
                  <a:txBody>
                    <a:bodyPr/>
                    <a:lstStyle/>
                    <a:p>
                      <a:pPr>
                        <a:spcBef>
                          <a:spcPts val="1200"/>
                        </a:spcBef>
                      </a:pPr>
                      <a:r>
                        <a:rPr lang="it-IT" sz="1200" kern="0" dirty="0">
                          <a:effectLst/>
                        </a:rPr>
                        <a:t>ESP </a:t>
                      </a:r>
                      <a:r>
                        <a:rPr lang="it-IT" sz="1200" kern="0" dirty="0" err="1">
                          <a:effectLst/>
                        </a:rPr>
                        <a:t>Block</a:t>
                      </a:r>
                      <a:r>
                        <a:rPr lang="it-IT" sz="1200" kern="0" dirty="0">
                          <a:effectLst/>
                        </a:rPr>
                        <a:t> 5.0 mg/ml = 12 </a:t>
                      </a:r>
                      <a:endParaRPr lang="it-IT" sz="1200" b="1" kern="0" dirty="0">
                        <a:solidFill>
                          <a:srgbClr val="2F549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tc>
                <a:tc>
                  <a:txBody>
                    <a:bodyPr/>
                    <a:lstStyle/>
                    <a:p>
                      <a:pPr>
                        <a:spcBef>
                          <a:spcPts val="1200"/>
                        </a:spcBef>
                      </a:pPr>
                      <a:r>
                        <a:rPr lang="it-IT" sz="1200" kern="0" dirty="0" err="1">
                          <a:effectLst/>
                        </a:rPr>
                        <a:t>P</a:t>
                      </a:r>
                      <a:r>
                        <a:rPr lang="it-IT" sz="1200" kern="0" dirty="0">
                          <a:effectLst/>
                        </a:rPr>
                        <a:t> </a:t>
                      </a:r>
                      <a:r>
                        <a:rPr lang="it-IT" sz="1200" kern="0" dirty="0" err="1">
                          <a:effectLst/>
                        </a:rPr>
                        <a:t>value</a:t>
                      </a:r>
                      <a:r>
                        <a:rPr lang="it-IT" sz="1200" kern="0" dirty="0">
                          <a:effectLst/>
                        </a:rPr>
                        <a:t> </a:t>
                      </a:r>
                      <a:endParaRPr lang="it-IT" sz="1200" b="1" kern="0" dirty="0">
                        <a:solidFill>
                          <a:srgbClr val="2F549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3555807486"/>
                  </a:ext>
                </a:extLst>
              </a:tr>
              <a:tr h="568960">
                <a:tc>
                  <a:txBody>
                    <a:bodyPr/>
                    <a:lstStyle/>
                    <a:p>
                      <a:pPr algn="ctr">
                        <a:spcBef>
                          <a:spcPts val="1200"/>
                        </a:spcBef>
                      </a:pPr>
                      <a:r>
                        <a:rPr lang="it-IT" sz="1200" kern="0">
                          <a:effectLst/>
                        </a:rPr>
                        <a:t>NRS</a:t>
                      </a:r>
                      <a:endParaRPr lang="it-IT" sz="1200" b="1" kern="0">
                        <a:solidFill>
                          <a:srgbClr val="2F549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tc>
                <a:tc>
                  <a:txBody>
                    <a:bodyPr/>
                    <a:lstStyle/>
                    <a:p>
                      <a:pPr>
                        <a:lnSpc>
                          <a:spcPct val="135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it-IT" sz="1200" dirty="0">
                          <a:effectLst/>
                        </a:rPr>
                        <a:t>Mediana di 3.00 [2.00-7.00].</a:t>
                      </a:r>
                      <a:endParaRPr lang="it-IT" sz="1200" dirty="0">
                        <a:effectLst/>
                        <a:latin typeface="Times New Roman" panose="02020603050405020304" pitchFamily="18" charset="0"/>
                        <a:ea typeface="Times New Roman" panose="02020603050405020304" pitchFamily="18" charset="0"/>
                      </a:endParaRPr>
                    </a:p>
                  </a:txBody>
                  <a:tcPr marL="44450" marR="44450" marT="0" marB="0"/>
                </a:tc>
                <a:tc>
                  <a:txBody>
                    <a:bodyPr/>
                    <a:lstStyle/>
                    <a:p>
                      <a:pPr>
                        <a:lnSpc>
                          <a:spcPct val="135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it-IT" sz="1200" dirty="0">
                          <a:effectLst/>
                        </a:rPr>
                        <a:t>Mediana di 4.50 [3.00-7.75]</a:t>
                      </a:r>
                      <a:endParaRPr lang="it-IT" sz="1200" dirty="0">
                        <a:effectLst/>
                        <a:latin typeface="Times New Roman" panose="02020603050405020304" pitchFamily="18" charset="0"/>
                        <a:ea typeface="Times New Roman" panose="02020603050405020304" pitchFamily="18" charset="0"/>
                      </a:endParaRPr>
                    </a:p>
                  </a:txBody>
                  <a:tcPr marL="44450" marR="44450" marT="0" marB="0"/>
                </a:tc>
                <a:tc>
                  <a:txBody>
                    <a:bodyPr/>
                    <a:lstStyle/>
                    <a:p>
                      <a:pPr>
                        <a:lnSpc>
                          <a:spcPct val="135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it-IT" sz="1200">
                          <a:effectLst/>
                        </a:rPr>
                        <a:t>Mediana di 2.50 [2.00-3.75]</a:t>
                      </a:r>
                      <a:endParaRPr lang="it-IT" sz="1200">
                        <a:effectLst/>
                        <a:latin typeface="Times New Roman" panose="02020603050405020304" pitchFamily="18" charset="0"/>
                        <a:ea typeface="Times New Roman" panose="02020603050405020304" pitchFamily="18" charset="0"/>
                      </a:endParaRPr>
                    </a:p>
                  </a:txBody>
                  <a:tcPr marL="44450" marR="44450" marT="0" marB="0"/>
                </a:tc>
                <a:tc>
                  <a:txBody>
                    <a:bodyPr/>
                    <a:lstStyle/>
                    <a:p>
                      <a:pPr>
                        <a:lnSpc>
                          <a:spcPct val="135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it-IT" sz="1200">
                          <a:effectLst/>
                        </a:rPr>
                        <a:t>0.1773</a:t>
                      </a:r>
                      <a:endParaRPr lang="it-IT" sz="1200">
                        <a:effectLst/>
                        <a:latin typeface="Times New Roman" panose="02020603050405020304" pitchFamily="18" charset="0"/>
                        <a:ea typeface="Times New Roman" panose="02020603050405020304" pitchFamily="18" charset="0"/>
                      </a:endParaRPr>
                    </a:p>
                  </a:txBody>
                  <a:tcPr marL="44450" marR="44450" marT="0" marB="0"/>
                </a:tc>
                <a:extLst>
                  <a:ext uri="{0D108BD9-81ED-4DB2-BD59-A6C34878D82A}">
                    <a16:rowId xmlns:a16="http://schemas.microsoft.com/office/drawing/2014/main" val="3215805872"/>
                  </a:ext>
                </a:extLst>
              </a:tr>
              <a:tr h="426720">
                <a:tc>
                  <a:txBody>
                    <a:bodyPr/>
                    <a:lstStyle/>
                    <a:p>
                      <a:pPr algn="ctr">
                        <a:spcBef>
                          <a:spcPts val="1200"/>
                        </a:spcBef>
                      </a:pPr>
                      <a:r>
                        <a:rPr lang="it-IT" sz="1200" kern="0">
                          <a:effectLst/>
                        </a:rPr>
                        <a:t>Analgesia rescue</a:t>
                      </a:r>
                      <a:endParaRPr lang="it-IT" sz="1200" b="1" kern="0">
                        <a:solidFill>
                          <a:srgbClr val="2F549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tc>
                <a:tc>
                  <a:txBody>
                    <a:bodyPr/>
                    <a:lstStyle/>
                    <a:p>
                      <a:pPr>
                        <a:lnSpc>
                          <a:spcPct val="135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it-IT" sz="1200">
                          <a:effectLst/>
                        </a:rPr>
                        <a:t>11 (38%) </a:t>
                      </a:r>
                      <a:endParaRPr lang="it-IT" sz="1200">
                        <a:effectLst/>
                        <a:latin typeface="Times New Roman" panose="02020603050405020304" pitchFamily="18" charset="0"/>
                        <a:ea typeface="Times New Roman" panose="02020603050405020304" pitchFamily="18" charset="0"/>
                      </a:endParaRPr>
                    </a:p>
                  </a:txBody>
                  <a:tcPr marL="44450" marR="44450" marT="0" marB="0"/>
                </a:tc>
                <a:tc>
                  <a:txBody>
                    <a:bodyPr/>
                    <a:lstStyle/>
                    <a:p>
                      <a:pPr>
                        <a:lnSpc>
                          <a:spcPct val="135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it-IT" sz="1200">
                          <a:effectLst/>
                        </a:rPr>
                        <a:t>12 (52%) </a:t>
                      </a:r>
                      <a:endParaRPr lang="it-IT" sz="1200">
                        <a:effectLst/>
                        <a:latin typeface="Times New Roman" panose="02020603050405020304" pitchFamily="18" charset="0"/>
                        <a:ea typeface="Times New Roman" panose="02020603050405020304" pitchFamily="18" charset="0"/>
                      </a:endParaRPr>
                    </a:p>
                  </a:txBody>
                  <a:tcPr marL="44450" marR="44450" marT="0" marB="0"/>
                </a:tc>
                <a:tc>
                  <a:txBody>
                    <a:bodyPr/>
                    <a:lstStyle/>
                    <a:p>
                      <a:pPr>
                        <a:lnSpc>
                          <a:spcPct val="135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it-IT" sz="1200">
                          <a:effectLst/>
                        </a:rPr>
                        <a:t>2 (17%)  </a:t>
                      </a:r>
                      <a:endParaRPr lang="it-IT" sz="1200">
                        <a:effectLst/>
                        <a:latin typeface="Times New Roman" panose="02020603050405020304" pitchFamily="18" charset="0"/>
                        <a:ea typeface="Times New Roman" panose="02020603050405020304" pitchFamily="18" charset="0"/>
                      </a:endParaRPr>
                    </a:p>
                  </a:txBody>
                  <a:tcPr marL="44450" marR="44450" marT="0" marB="0"/>
                </a:tc>
                <a:tc>
                  <a:txBody>
                    <a:bodyPr/>
                    <a:lstStyle/>
                    <a:p>
                      <a:pPr>
                        <a:lnSpc>
                          <a:spcPct val="135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it-IT" sz="1200" dirty="0">
                          <a:effectLst/>
                        </a:rPr>
                        <a:t>0.122</a:t>
                      </a:r>
                      <a:endParaRPr lang="it-IT" sz="1200" dirty="0">
                        <a:effectLst/>
                        <a:latin typeface="Times New Roman" panose="02020603050405020304" pitchFamily="18" charset="0"/>
                        <a:ea typeface="Times New Roman" panose="02020603050405020304" pitchFamily="18" charset="0"/>
                      </a:endParaRPr>
                    </a:p>
                  </a:txBody>
                  <a:tcPr marL="44450" marR="44450" marT="0" marB="0"/>
                </a:tc>
                <a:extLst>
                  <a:ext uri="{0D108BD9-81ED-4DB2-BD59-A6C34878D82A}">
                    <a16:rowId xmlns:a16="http://schemas.microsoft.com/office/drawing/2014/main" val="1286674208"/>
                  </a:ext>
                </a:extLst>
              </a:tr>
            </a:tbl>
          </a:graphicData>
        </a:graphic>
      </p:graphicFrame>
      <p:pic>
        <p:nvPicPr>
          <p:cNvPr id="13" name="Immagine 12" descr="Immagine che contiene Rettangolo, diagramma, quadrato, linea&#10;&#10;Descrizione generata automaticamente">
            <a:extLst>
              <a:ext uri="{FF2B5EF4-FFF2-40B4-BE49-F238E27FC236}">
                <a16:creationId xmlns:a16="http://schemas.microsoft.com/office/drawing/2014/main" id="{3D067576-0C2B-2F48-9EA4-3BB4D7AD447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31127" y="4112057"/>
            <a:ext cx="5833747" cy="2717369"/>
          </a:xfrm>
          <a:prstGeom prst="rect">
            <a:avLst/>
          </a:prstGeom>
          <a:noFill/>
          <a:ln>
            <a:noFill/>
          </a:ln>
        </p:spPr>
      </p:pic>
      <p:graphicFrame>
        <p:nvGraphicFramePr>
          <p:cNvPr id="8" name="Tabella 7">
            <a:extLst>
              <a:ext uri="{FF2B5EF4-FFF2-40B4-BE49-F238E27FC236}">
                <a16:creationId xmlns:a16="http://schemas.microsoft.com/office/drawing/2014/main" id="{5A6ACD4B-D62F-0C4B-BBAB-7919334B01D9}"/>
              </a:ext>
            </a:extLst>
          </p:cNvPr>
          <p:cNvGraphicFramePr>
            <a:graphicFrameLocks noGrp="1"/>
          </p:cNvGraphicFramePr>
          <p:nvPr>
            <p:extLst>
              <p:ext uri="{D42A27DB-BD31-4B8C-83A1-F6EECF244321}">
                <p14:modId xmlns:p14="http://schemas.microsoft.com/office/powerpoint/2010/main" val="3475562555"/>
              </p:ext>
            </p:extLst>
          </p:nvPr>
        </p:nvGraphicFramePr>
        <p:xfrm>
          <a:off x="6314440" y="2097394"/>
          <a:ext cx="5709920" cy="1845945"/>
        </p:xfrm>
        <a:graphic>
          <a:graphicData uri="http://schemas.openxmlformats.org/drawingml/2006/table">
            <a:tbl>
              <a:tblPr>
                <a:tableStyleId>{5C22544A-7EE6-4342-B048-85BDC9FD1C3A}</a:tableStyleId>
              </a:tblPr>
              <a:tblGrid>
                <a:gridCol w="1239520">
                  <a:extLst>
                    <a:ext uri="{9D8B030D-6E8A-4147-A177-3AD203B41FA5}">
                      <a16:colId xmlns:a16="http://schemas.microsoft.com/office/drawing/2014/main" val="2075062535"/>
                    </a:ext>
                  </a:extLst>
                </a:gridCol>
                <a:gridCol w="1087120">
                  <a:extLst>
                    <a:ext uri="{9D8B030D-6E8A-4147-A177-3AD203B41FA5}">
                      <a16:colId xmlns:a16="http://schemas.microsoft.com/office/drawing/2014/main" val="1011760509"/>
                    </a:ext>
                  </a:extLst>
                </a:gridCol>
                <a:gridCol w="1274445">
                  <a:extLst>
                    <a:ext uri="{9D8B030D-6E8A-4147-A177-3AD203B41FA5}">
                      <a16:colId xmlns:a16="http://schemas.microsoft.com/office/drawing/2014/main" val="3591812691"/>
                    </a:ext>
                  </a:extLst>
                </a:gridCol>
                <a:gridCol w="1260475">
                  <a:extLst>
                    <a:ext uri="{9D8B030D-6E8A-4147-A177-3AD203B41FA5}">
                      <a16:colId xmlns:a16="http://schemas.microsoft.com/office/drawing/2014/main" val="3490508046"/>
                    </a:ext>
                  </a:extLst>
                </a:gridCol>
                <a:gridCol w="848360">
                  <a:extLst>
                    <a:ext uri="{9D8B030D-6E8A-4147-A177-3AD203B41FA5}">
                      <a16:colId xmlns:a16="http://schemas.microsoft.com/office/drawing/2014/main" val="835141933"/>
                    </a:ext>
                  </a:extLst>
                </a:gridCol>
              </a:tblGrid>
              <a:tr h="701040">
                <a:tc>
                  <a:txBody>
                    <a:bodyPr/>
                    <a:lstStyle/>
                    <a:p>
                      <a:pPr>
                        <a:lnSpc>
                          <a:spcPct val="135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it-IT" sz="1200" dirty="0">
                          <a:effectLst/>
                        </a:rPr>
                        <a:t> </a:t>
                      </a:r>
                      <a:endParaRPr lang="it-IT" sz="1200" dirty="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spcBef>
                          <a:spcPts val="1200"/>
                        </a:spcBef>
                      </a:pPr>
                      <a:r>
                        <a:rPr lang="it-IT" sz="1200" kern="0" dirty="0">
                          <a:effectLst/>
                        </a:rPr>
                        <a:t>NO ESPB</a:t>
                      </a:r>
                      <a:endParaRPr lang="it-IT" sz="1200" b="1" kern="0" dirty="0">
                        <a:solidFill>
                          <a:srgbClr val="2F549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tc>
                <a:tc>
                  <a:txBody>
                    <a:bodyPr/>
                    <a:lstStyle/>
                    <a:p>
                      <a:pPr algn="ctr">
                        <a:spcBef>
                          <a:spcPts val="1200"/>
                        </a:spcBef>
                      </a:pPr>
                      <a:r>
                        <a:rPr lang="it-IT" sz="1200" kern="0" dirty="0">
                          <a:effectLst/>
                        </a:rPr>
                        <a:t>ESP </a:t>
                      </a:r>
                      <a:r>
                        <a:rPr lang="it-IT" sz="1200" kern="0" dirty="0" err="1">
                          <a:effectLst/>
                        </a:rPr>
                        <a:t>Block</a:t>
                      </a:r>
                      <a:r>
                        <a:rPr lang="it-IT" sz="1200" kern="0" dirty="0">
                          <a:effectLst/>
                        </a:rPr>
                        <a:t> 3.75 mg/ml</a:t>
                      </a:r>
                      <a:endParaRPr lang="it-IT" sz="1200" b="1" kern="0" dirty="0">
                        <a:solidFill>
                          <a:srgbClr val="2F549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tc>
                <a:tc>
                  <a:txBody>
                    <a:bodyPr/>
                    <a:lstStyle/>
                    <a:p>
                      <a:pPr>
                        <a:spcBef>
                          <a:spcPts val="1200"/>
                        </a:spcBef>
                      </a:pPr>
                      <a:r>
                        <a:rPr lang="it-IT" sz="1200" kern="0" dirty="0">
                          <a:effectLst/>
                        </a:rPr>
                        <a:t>ESP </a:t>
                      </a:r>
                      <a:r>
                        <a:rPr lang="it-IT" sz="1200" kern="0" dirty="0" err="1">
                          <a:effectLst/>
                        </a:rPr>
                        <a:t>Block</a:t>
                      </a:r>
                      <a:r>
                        <a:rPr lang="it-IT" sz="1200" kern="0" dirty="0">
                          <a:effectLst/>
                        </a:rPr>
                        <a:t> 5.0 mg/ml</a:t>
                      </a:r>
                      <a:endParaRPr lang="it-IT" sz="1200" b="1" kern="0" dirty="0">
                        <a:solidFill>
                          <a:srgbClr val="2F549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tc>
                <a:tc>
                  <a:txBody>
                    <a:bodyPr/>
                    <a:lstStyle/>
                    <a:p>
                      <a:pPr>
                        <a:spcBef>
                          <a:spcPts val="1200"/>
                        </a:spcBef>
                      </a:pPr>
                      <a:r>
                        <a:rPr lang="it-IT" sz="1200" kern="0">
                          <a:effectLst/>
                        </a:rPr>
                        <a:t>P value </a:t>
                      </a:r>
                      <a:endParaRPr lang="it-IT" sz="1200" b="1" kern="0">
                        <a:solidFill>
                          <a:srgbClr val="2F549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59209219"/>
                  </a:ext>
                </a:extLst>
              </a:tr>
              <a:tr h="568960">
                <a:tc>
                  <a:txBody>
                    <a:bodyPr/>
                    <a:lstStyle/>
                    <a:p>
                      <a:pPr algn="ctr">
                        <a:spcBef>
                          <a:spcPts val="1200"/>
                        </a:spcBef>
                      </a:pPr>
                      <a:r>
                        <a:rPr lang="it-IT" sz="1200" kern="0">
                          <a:effectLst/>
                        </a:rPr>
                        <a:t>NRS</a:t>
                      </a:r>
                      <a:endParaRPr lang="it-IT" sz="1200" b="1" kern="0">
                        <a:solidFill>
                          <a:srgbClr val="2F549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tc>
                <a:tc>
                  <a:txBody>
                    <a:bodyPr/>
                    <a:lstStyle/>
                    <a:p>
                      <a:pPr>
                        <a:lnSpc>
                          <a:spcPct val="135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it-IT" sz="1200">
                          <a:effectLst/>
                        </a:rPr>
                        <a:t>Mediana di 2.00 [1.00-4.00].</a:t>
                      </a:r>
                      <a:endParaRPr lang="it-IT" sz="1200">
                        <a:effectLst/>
                        <a:latin typeface="Times New Roman" panose="02020603050405020304" pitchFamily="18" charset="0"/>
                        <a:ea typeface="Times New Roman" panose="02020603050405020304" pitchFamily="18" charset="0"/>
                      </a:endParaRPr>
                    </a:p>
                  </a:txBody>
                  <a:tcPr marL="44450" marR="44450" marT="0" marB="0"/>
                </a:tc>
                <a:tc>
                  <a:txBody>
                    <a:bodyPr/>
                    <a:lstStyle/>
                    <a:p>
                      <a:pPr>
                        <a:lnSpc>
                          <a:spcPct val="135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it-IT" sz="1200">
                          <a:effectLst/>
                        </a:rPr>
                        <a:t>Mediana di 2 [0-4]</a:t>
                      </a:r>
                      <a:endParaRPr lang="it-IT" sz="1200">
                        <a:effectLst/>
                        <a:latin typeface="Times New Roman" panose="02020603050405020304" pitchFamily="18" charset="0"/>
                        <a:ea typeface="Times New Roman" panose="02020603050405020304" pitchFamily="18" charset="0"/>
                      </a:endParaRPr>
                    </a:p>
                  </a:txBody>
                  <a:tcPr marL="44450" marR="44450" marT="0" marB="0"/>
                </a:tc>
                <a:tc>
                  <a:txBody>
                    <a:bodyPr/>
                    <a:lstStyle/>
                    <a:p>
                      <a:pPr>
                        <a:lnSpc>
                          <a:spcPct val="135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it-IT" sz="1200">
                          <a:effectLst/>
                        </a:rPr>
                        <a:t>Mediana di 2 [0-3.25]</a:t>
                      </a:r>
                      <a:endParaRPr lang="it-IT" sz="1200">
                        <a:effectLst/>
                        <a:latin typeface="Times New Roman" panose="02020603050405020304" pitchFamily="18" charset="0"/>
                        <a:ea typeface="Times New Roman" panose="02020603050405020304" pitchFamily="18" charset="0"/>
                      </a:endParaRPr>
                    </a:p>
                  </a:txBody>
                  <a:tcPr marL="44450" marR="44450" marT="0" marB="0"/>
                </a:tc>
                <a:tc>
                  <a:txBody>
                    <a:bodyPr/>
                    <a:lstStyle/>
                    <a:p>
                      <a:pPr>
                        <a:lnSpc>
                          <a:spcPct val="135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it-IT" sz="1200">
                          <a:effectLst/>
                        </a:rPr>
                        <a:t>0.651</a:t>
                      </a:r>
                      <a:endParaRPr lang="it-IT" sz="1200">
                        <a:effectLst/>
                        <a:latin typeface="Times New Roman" panose="02020603050405020304" pitchFamily="18" charset="0"/>
                        <a:ea typeface="Times New Roman" panose="02020603050405020304" pitchFamily="18" charset="0"/>
                      </a:endParaRPr>
                    </a:p>
                  </a:txBody>
                  <a:tcPr marL="44450" marR="44450" marT="0" marB="0"/>
                </a:tc>
                <a:extLst>
                  <a:ext uri="{0D108BD9-81ED-4DB2-BD59-A6C34878D82A}">
                    <a16:rowId xmlns:a16="http://schemas.microsoft.com/office/drawing/2014/main" val="2622523475"/>
                  </a:ext>
                </a:extLst>
              </a:tr>
              <a:tr h="426720">
                <a:tc>
                  <a:txBody>
                    <a:bodyPr/>
                    <a:lstStyle/>
                    <a:p>
                      <a:pPr algn="ctr">
                        <a:spcBef>
                          <a:spcPts val="1200"/>
                        </a:spcBef>
                      </a:pPr>
                      <a:r>
                        <a:rPr lang="it-IT" sz="1200" kern="0">
                          <a:effectLst/>
                        </a:rPr>
                        <a:t>Analgesia rescue</a:t>
                      </a:r>
                      <a:endParaRPr lang="it-IT" sz="1200" b="1" kern="0">
                        <a:solidFill>
                          <a:srgbClr val="2F549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tc>
                <a:tc>
                  <a:txBody>
                    <a:bodyPr/>
                    <a:lstStyle/>
                    <a:p>
                      <a:pPr>
                        <a:lnSpc>
                          <a:spcPct val="135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it-IT" sz="1200" dirty="0">
                          <a:effectLst/>
                        </a:rPr>
                        <a:t>6 (21%) </a:t>
                      </a:r>
                      <a:endParaRPr lang="it-IT" sz="1200" dirty="0">
                        <a:effectLst/>
                        <a:latin typeface="Times New Roman" panose="02020603050405020304" pitchFamily="18" charset="0"/>
                        <a:ea typeface="Times New Roman" panose="02020603050405020304" pitchFamily="18" charset="0"/>
                      </a:endParaRPr>
                    </a:p>
                  </a:txBody>
                  <a:tcPr marL="44450" marR="44450" marT="0" marB="0"/>
                </a:tc>
                <a:tc>
                  <a:txBody>
                    <a:bodyPr/>
                    <a:lstStyle/>
                    <a:p>
                      <a:pPr>
                        <a:lnSpc>
                          <a:spcPct val="135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it-IT" sz="1200" dirty="0">
                          <a:effectLst/>
                        </a:rPr>
                        <a:t>3 (13%) </a:t>
                      </a:r>
                      <a:endParaRPr lang="it-IT" sz="1200" dirty="0">
                        <a:effectLst/>
                        <a:latin typeface="Times New Roman" panose="02020603050405020304" pitchFamily="18" charset="0"/>
                        <a:ea typeface="Times New Roman" panose="02020603050405020304" pitchFamily="18" charset="0"/>
                      </a:endParaRPr>
                    </a:p>
                  </a:txBody>
                  <a:tcPr marL="44450" marR="44450" marT="0" marB="0"/>
                </a:tc>
                <a:tc>
                  <a:txBody>
                    <a:bodyPr/>
                    <a:lstStyle/>
                    <a:p>
                      <a:pPr>
                        <a:lnSpc>
                          <a:spcPct val="135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it-IT" sz="1200">
                          <a:effectLst/>
                        </a:rPr>
                        <a:t>3 (25%)</a:t>
                      </a:r>
                      <a:endParaRPr lang="it-IT" sz="1200">
                        <a:effectLst/>
                        <a:latin typeface="Times New Roman" panose="02020603050405020304" pitchFamily="18" charset="0"/>
                        <a:ea typeface="Times New Roman" panose="02020603050405020304" pitchFamily="18" charset="0"/>
                      </a:endParaRPr>
                    </a:p>
                  </a:txBody>
                  <a:tcPr marL="44450" marR="44450" marT="0" marB="0"/>
                </a:tc>
                <a:tc>
                  <a:txBody>
                    <a:bodyPr/>
                    <a:lstStyle/>
                    <a:p>
                      <a:pPr>
                        <a:lnSpc>
                          <a:spcPct val="135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it-IT" sz="1200" dirty="0">
                          <a:effectLst/>
                        </a:rPr>
                        <a:t>0.647</a:t>
                      </a:r>
                      <a:endParaRPr lang="it-IT" sz="1200" dirty="0">
                        <a:effectLst/>
                        <a:latin typeface="Times New Roman" panose="02020603050405020304" pitchFamily="18" charset="0"/>
                        <a:ea typeface="Times New Roman" panose="02020603050405020304" pitchFamily="18" charset="0"/>
                      </a:endParaRPr>
                    </a:p>
                  </a:txBody>
                  <a:tcPr marL="44450" marR="44450" marT="0" marB="0"/>
                </a:tc>
                <a:extLst>
                  <a:ext uri="{0D108BD9-81ED-4DB2-BD59-A6C34878D82A}">
                    <a16:rowId xmlns:a16="http://schemas.microsoft.com/office/drawing/2014/main" val="4141230933"/>
                  </a:ext>
                </a:extLst>
              </a:tr>
            </a:tbl>
          </a:graphicData>
        </a:graphic>
      </p:graphicFrame>
      <p:pic>
        <p:nvPicPr>
          <p:cNvPr id="10" name="Immagine 9" descr="Immagine che contiene diagramma, linea, Rettangolo, quadrato&#10;&#10;Descrizione generata automaticamente">
            <a:extLst>
              <a:ext uri="{FF2B5EF4-FFF2-40B4-BE49-F238E27FC236}">
                <a16:creationId xmlns:a16="http://schemas.microsoft.com/office/drawing/2014/main" id="{31809DED-3DAB-D64B-8543-673A3161929B}"/>
              </a:ext>
            </a:extLst>
          </p:cNvPr>
          <p:cNvPicPr>
            <a:picLocks noChangeAspect="1"/>
          </p:cNvPicPr>
          <p:nvPr/>
        </p:nvPicPr>
        <p:blipFill>
          <a:blip r:embed="rId4"/>
          <a:stretch>
            <a:fillRect/>
          </a:stretch>
        </p:blipFill>
        <p:spPr>
          <a:xfrm>
            <a:off x="6096001" y="4112057"/>
            <a:ext cx="5964872" cy="2717369"/>
          </a:xfrm>
          <a:prstGeom prst="rect">
            <a:avLst/>
          </a:prstGeom>
        </p:spPr>
      </p:pic>
      <p:sp>
        <p:nvSpPr>
          <p:cNvPr id="11" name="CasellaDiTesto 10">
            <a:extLst>
              <a:ext uri="{FF2B5EF4-FFF2-40B4-BE49-F238E27FC236}">
                <a16:creationId xmlns:a16="http://schemas.microsoft.com/office/drawing/2014/main" id="{AC9E49CA-F0E9-9347-9AFC-F1F300E77DD7}"/>
              </a:ext>
            </a:extLst>
          </p:cNvPr>
          <p:cNvSpPr txBox="1"/>
          <p:nvPr/>
        </p:nvSpPr>
        <p:spPr>
          <a:xfrm>
            <a:off x="167640" y="1574310"/>
            <a:ext cx="5673410" cy="369332"/>
          </a:xfrm>
          <a:prstGeom prst="rect">
            <a:avLst/>
          </a:prstGeom>
          <a:noFill/>
        </p:spPr>
        <p:txBody>
          <a:bodyPr wrap="square" rtlCol="0">
            <a:spAutoFit/>
          </a:bodyPr>
          <a:lstStyle/>
          <a:p>
            <a:pPr algn="ctr"/>
            <a:r>
              <a:rPr lang="it-IT" b="1" dirty="0">
                <a:latin typeface="+mj-lt"/>
              </a:rPr>
              <a:t>GIORNO 0/ RECOVERY ROOM </a:t>
            </a:r>
          </a:p>
        </p:txBody>
      </p:sp>
      <p:sp>
        <p:nvSpPr>
          <p:cNvPr id="12" name="CasellaDiTesto 11">
            <a:extLst>
              <a:ext uri="{FF2B5EF4-FFF2-40B4-BE49-F238E27FC236}">
                <a16:creationId xmlns:a16="http://schemas.microsoft.com/office/drawing/2014/main" id="{DF1C1AB3-42D9-1747-81E4-C8721B83790E}"/>
              </a:ext>
            </a:extLst>
          </p:cNvPr>
          <p:cNvSpPr txBox="1"/>
          <p:nvPr/>
        </p:nvSpPr>
        <p:spPr>
          <a:xfrm>
            <a:off x="6387463" y="1628416"/>
            <a:ext cx="5673409" cy="369332"/>
          </a:xfrm>
          <a:prstGeom prst="rect">
            <a:avLst/>
          </a:prstGeom>
          <a:noFill/>
        </p:spPr>
        <p:txBody>
          <a:bodyPr wrap="square" rtlCol="0">
            <a:spAutoFit/>
          </a:bodyPr>
          <a:lstStyle/>
          <a:p>
            <a:pPr algn="ctr"/>
            <a:r>
              <a:rPr lang="it-IT" b="1" dirty="0">
                <a:latin typeface="+mj-lt"/>
              </a:rPr>
              <a:t>GIORNATA 1 POD </a:t>
            </a:r>
          </a:p>
        </p:txBody>
      </p:sp>
      <p:sp>
        <p:nvSpPr>
          <p:cNvPr id="15" name="Ovale 14">
            <a:extLst>
              <a:ext uri="{FF2B5EF4-FFF2-40B4-BE49-F238E27FC236}">
                <a16:creationId xmlns:a16="http://schemas.microsoft.com/office/drawing/2014/main" id="{512E30D0-9A5E-3D42-93EA-1D0A13D131F3}"/>
              </a:ext>
            </a:extLst>
          </p:cNvPr>
          <p:cNvSpPr/>
          <p:nvPr/>
        </p:nvSpPr>
        <p:spPr>
          <a:xfrm>
            <a:off x="3657600" y="2704727"/>
            <a:ext cx="1229360" cy="691331"/>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sp>
        <p:nvSpPr>
          <p:cNvPr id="17" name="Ovale 16">
            <a:extLst>
              <a:ext uri="{FF2B5EF4-FFF2-40B4-BE49-F238E27FC236}">
                <a16:creationId xmlns:a16="http://schemas.microsoft.com/office/drawing/2014/main" id="{606E1456-CE0F-9D47-8DF8-AF12BADB8180}"/>
              </a:ext>
            </a:extLst>
          </p:cNvPr>
          <p:cNvSpPr/>
          <p:nvPr/>
        </p:nvSpPr>
        <p:spPr>
          <a:xfrm>
            <a:off x="3758247" y="3472934"/>
            <a:ext cx="742316" cy="435752"/>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sp>
        <p:nvSpPr>
          <p:cNvPr id="18" name="Ovale 17">
            <a:extLst>
              <a:ext uri="{FF2B5EF4-FFF2-40B4-BE49-F238E27FC236}">
                <a16:creationId xmlns:a16="http://schemas.microsoft.com/office/drawing/2014/main" id="{9A22E102-4CB9-104F-B3FA-6B2431117CD0}"/>
              </a:ext>
            </a:extLst>
          </p:cNvPr>
          <p:cNvSpPr/>
          <p:nvPr/>
        </p:nvSpPr>
        <p:spPr>
          <a:xfrm>
            <a:off x="7355523" y="2595603"/>
            <a:ext cx="3774440" cy="833397"/>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spTree>
    <p:extLst>
      <p:ext uri="{BB962C8B-B14F-4D97-AF65-F5344CB8AC3E}">
        <p14:creationId xmlns:p14="http://schemas.microsoft.com/office/powerpoint/2010/main" val="2638054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ppt_x"/>
                                          </p:val>
                                        </p:tav>
                                        <p:tav tm="100000">
                                          <p:val>
                                            <p:strVal val="#ppt_x"/>
                                          </p:val>
                                        </p:tav>
                                      </p:tavLst>
                                    </p:anim>
                                    <p:anim calcmode="lin" valueType="num">
                                      <p:cBhvr additive="base">
                                        <p:cTn id="2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ppt_x"/>
                                          </p:val>
                                        </p:tav>
                                        <p:tav tm="100000">
                                          <p:val>
                                            <p:strVal val="#ppt_x"/>
                                          </p:val>
                                        </p:tav>
                                      </p:tavLst>
                                    </p:anim>
                                    <p:anim calcmode="lin" valueType="num">
                                      <p:cBhvr additive="base">
                                        <p:cTn id="34" dur="500" fill="hold"/>
                                        <p:tgtEl>
                                          <p:spTgt spid="12"/>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500" fill="hold"/>
                                        <p:tgtEl>
                                          <p:spTgt spid="10"/>
                                        </p:tgtEl>
                                        <p:attrNameLst>
                                          <p:attrName>ppt_x</p:attrName>
                                        </p:attrNameLst>
                                      </p:cBhvr>
                                      <p:tavLst>
                                        <p:tav tm="0">
                                          <p:val>
                                            <p:strVal val="#ppt_x"/>
                                          </p:val>
                                        </p:tav>
                                        <p:tav tm="100000">
                                          <p:val>
                                            <p:strVal val="#ppt_x"/>
                                          </p:val>
                                        </p:tav>
                                      </p:tavLst>
                                    </p:anim>
                                    <p:anim calcmode="lin" valueType="num">
                                      <p:cBhvr additive="base">
                                        <p:cTn id="4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additive="base">
                                        <p:cTn id="47" dur="500" fill="hold"/>
                                        <p:tgtEl>
                                          <p:spTgt spid="18"/>
                                        </p:tgtEl>
                                        <p:attrNameLst>
                                          <p:attrName>ppt_x</p:attrName>
                                        </p:attrNameLst>
                                      </p:cBhvr>
                                      <p:tavLst>
                                        <p:tav tm="0">
                                          <p:val>
                                            <p:strVal val="#ppt_x"/>
                                          </p:val>
                                        </p:tav>
                                        <p:tav tm="100000">
                                          <p:val>
                                            <p:strVal val="#ppt_x"/>
                                          </p:val>
                                        </p:tav>
                                      </p:tavLst>
                                    </p:anim>
                                    <p:anim calcmode="lin" valueType="num">
                                      <p:cBhvr additive="base">
                                        <p:cTn id="4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5" grpId="0" animBg="1"/>
      <p:bldP spid="17" grpId="0" animBg="1"/>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ADCC8C9E-2DB3-8243-9119-CB24A6CA0885}"/>
              </a:ext>
            </a:extLst>
          </p:cNvPr>
          <p:cNvSpPr>
            <a:spLocks noGrp="1"/>
          </p:cNvSpPr>
          <p:nvPr>
            <p:ph type="title"/>
          </p:nvPr>
        </p:nvSpPr>
        <p:spPr>
          <a:xfrm>
            <a:off x="699713" y="248038"/>
            <a:ext cx="7063721" cy="1159200"/>
          </a:xfrm>
        </p:spPr>
        <p:txBody>
          <a:bodyPr vert="horz" lIns="91440" tIns="45720" rIns="91440" bIns="45720" rtlCol="0" anchor="ctr">
            <a:normAutofit fontScale="90000"/>
          </a:bodyPr>
          <a:lstStyle/>
          <a:p>
            <a:r>
              <a:rPr lang="en-US" sz="2200" b="1" kern="1200">
                <a:solidFill>
                  <a:srgbClr val="FFFFFF"/>
                </a:solidFill>
                <a:latin typeface="+mj-lt"/>
                <a:ea typeface="+mj-ea"/>
                <a:cs typeface="+mj-cs"/>
              </a:rPr>
              <a:t>Studio: </a:t>
            </a:r>
            <a:r>
              <a:rPr lang="en-US" sz="2200" b="1" kern="1200">
                <a:solidFill>
                  <a:srgbClr val="FFFFFF"/>
                </a:solidFill>
                <a:effectLst/>
                <a:latin typeface="+mj-lt"/>
                <a:ea typeface="+mj-ea"/>
                <a:cs typeface="+mj-cs"/>
              </a:rPr>
              <a:t>effetto del blocco del piano dell’erettore della colonna in</a:t>
            </a:r>
            <a:r>
              <a:rPr lang="en-US" sz="2200" b="1" kern="1200">
                <a:solidFill>
                  <a:srgbClr val="FFFFFF"/>
                </a:solidFill>
                <a:latin typeface="+mj-lt"/>
                <a:ea typeface="+mj-ea"/>
                <a:cs typeface="+mj-cs"/>
              </a:rPr>
              <a:t> </a:t>
            </a:r>
            <a:r>
              <a:rPr lang="en-US" sz="2200" b="1" kern="1200">
                <a:solidFill>
                  <a:srgbClr val="FFFFFF"/>
                </a:solidFill>
                <a:effectLst/>
                <a:latin typeface="+mj-lt"/>
                <a:ea typeface="+mj-ea"/>
                <a:cs typeface="+mj-cs"/>
              </a:rPr>
              <a:t>chirurgia bariatrica: uno studio retrospettivo monocentrico</a:t>
            </a:r>
            <a:br>
              <a:rPr lang="en-US" sz="2200" kern="1200">
                <a:solidFill>
                  <a:srgbClr val="FFFFFF"/>
                </a:solidFill>
                <a:effectLst/>
                <a:latin typeface="+mj-lt"/>
                <a:ea typeface="+mj-ea"/>
                <a:cs typeface="+mj-cs"/>
              </a:rPr>
            </a:br>
            <a:endParaRPr lang="en-US" sz="2200" kern="1200">
              <a:solidFill>
                <a:srgbClr val="FFFFFF"/>
              </a:solidFill>
              <a:latin typeface="+mj-lt"/>
              <a:ea typeface="+mj-ea"/>
              <a:cs typeface="+mj-cs"/>
            </a:endParaRPr>
          </a:p>
        </p:txBody>
      </p:sp>
      <p:sp>
        <p:nvSpPr>
          <p:cNvPr id="16" name="CasellaDiTesto 15">
            <a:extLst>
              <a:ext uri="{FF2B5EF4-FFF2-40B4-BE49-F238E27FC236}">
                <a16:creationId xmlns:a16="http://schemas.microsoft.com/office/drawing/2014/main" id="{89436F93-F387-0D45-8013-1041DAD159FA}"/>
              </a:ext>
            </a:extLst>
          </p:cNvPr>
          <p:cNvSpPr txBox="1"/>
          <p:nvPr/>
        </p:nvSpPr>
        <p:spPr>
          <a:xfrm>
            <a:off x="8595481" y="444537"/>
            <a:ext cx="3342939" cy="873612"/>
          </a:xfrm>
          <a:prstGeom prst="rect">
            <a:avLst/>
          </a:prstGeom>
        </p:spPr>
        <p:txBody>
          <a:bodyPr vert="horz" lIns="91440" tIns="45720" rIns="91440" bIns="45720" rtlCol="0" anchor="ctr">
            <a:normAutofit/>
          </a:bodyPr>
          <a:lstStyle/>
          <a:p>
            <a:pPr algn="ctr">
              <a:lnSpc>
                <a:spcPct val="90000"/>
              </a:lnSpc>
              <a:spcBef>
                <a:spcPts val="1000"/>
              </a:spcBef>
            </a:pPr>
            <a:r>
              <a:rPr lang="en-US" sz="2000" b="1" kern="1200" dirty="0" err="1">
                <a:solidFill>
                  <a:srgbClr val="FFFFFF"/>
                </a:solidFill>
                <a:latin typeface="+mn-lt"/>
                <a:ea typeface="+mn-ea"/>
                <a:cs typeface="+mn-cs"/>
              </a:rPr>
              <a:t>Risultati</a:t>
            </a:r>
            <a:r>
              <a:rPr lang="en-US" sz="2000" b="1" kern="1200" dirty="0">
                <a:solidFill>
                  <a:srgbClr val="FFFFFF"/>
                </a:solidFill>
                <a:latin typeface="+mn-lt"/>
                <a:ea typeface="+mn-ea"/>
                <a:cs typeface="+mn-cs"/>
              </a:rPr>
              <a:t>  </a:t>
            </a:r>
          </a:p>
        </p:txBody>
      </p:sp>
      <p:sp>
        <p:nvSpPr>
          <p:cNvPr id="4" name="Rectangle 1">
            <a:extLst>
              <a:ext uri="{FF2B5EF4-FFF2-40B4-BE49-F238E27FC236}">
                <a16:creationId xmlns:a16="http://schemas.microsoft.com/office/drawing/2014/main" id="{01700EC2-CCF5-9740-A0D7-CAC696980281}"/>
              </a:ext>
            </a:extLst>
          </p:cNvPr>
          <p:cNvSpPr>
            <a:spLocks noChangeArrowheads="1"/>
          </p:cNvSpPr>
          <p:nvPr/>
        </p:nvSpPr>
        <p:spPr bwMode="auto">
          <a:xfrm>
            <a:off x="3022600" y="3186113"/>
            <a:ext cx="111457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152352" rIns="91440" bIns="45720" numCol="1" anchor="ctr" anchorCtr="0" compatLnSpc="1">
            <a:prstTxWarp prst="textNoShape">
              <a:avLst/>
            </a:prstTxWarp>
            <a:spAutoFit/>
          </a:bodyPr>
          <a:lstStyle/>
          <a:p>
            <a:endParaRPr lang="it-IT"/>
          </a:p>
        </p:txBody>
      </p:sp>
      <p:pic>
        <p:nvPicPr>
          <p:cNvPr id="8194" name="Picture 2">
            <a:extLst>
              <a:ext uri="{FF2B5EF4-FFF2-40B4-BE49-F238E27FC236}">
                <a16:creationId xmlns:a16="http://schemas.microsoft.com/office/drawing/2014/main" id="{D8602995-266F-054C-8527-647A7EC610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8325" y="1798070"/>
            <a:ext cx="8777288" cy="4669098"/>
          </a:xfrm>
          <a:prstGeom prst="rect">
            <a:avLst/>
          </a:prstGeom>
          <a:noFill/>
          <a:extLst>
            <a:ext uri="{909E8E84-426E-40DD-AFC4-6F175D3DCCD1}">
              <a14:hiddenFill xmlns:a14="http://schemas.microsoft.com/office/drawing/2010/main">
                <a:solidFill>
                  <a:srgbClr val="FFFFFF"/>
                </a:solidFill>
              </a14:hiddenFill>
            </a:ext>
          </a:extLst>
        </p:spPr>
      </p:pic>
      <p:sp>
        <p:nvSpPr>
          <p:cNvPr id="3" name="Freccia su 2">
            <a:extLst>
              <a:ext uri="{FF2B5EF4-FFF2-40B4-BE49-F238E27FC236}">
                <a16:creationId xmlns:a16="http://schemas.microsoft.com/office/drawing/2014/main" id="{F5AB3DA9-6417-7E4C-8978-2A135726F61E}"/>
              </a:ext>
            </a:extLst>
          </p:cNvPr>
          <p:cNvSpPr/>
          <p:nvPr/>
        </p:nvSpPr>
        <p:spPr>
          <a:xfrm>
            <a:off x="3657600" y="2871787"/>
            <a:ext cx="228600" cy="111442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518393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id="{ADCC8C9E-2DB3-8243-9119-CB24A6CA0885}"/>
              </a:ext>
            </a:extLst>
          </p:cNvPr>
          <p:cNvSpPr>
            <a:spLocks noGrp="1"/>
          </p:cNvSpPr>
          <p:nvPr>
            <p:ph type="title"/>
          </p:nvPr>
        </p:nvSpPr>
        <p:spPr>
          <a:xfrm>
            <a:off x="1371597" y="348865"/>
            <a:ext cx="10044023" cy="877729"/>
          </a:xfrm>
        </p:spPr>
        <p:txBody>
          <a:bodyPr anchor="ctr">
            <a:normAutofit fontScale="90000"/>
          </a:bodyPr>
          <a:lstStyle/>
          <a:p>
            <a:r>
              <a:rPr lang="it-IT" sz="3100" b="1" dirty="0">
                <a:solidFill>
                  <a:srgbClr val="FFFFFF"/>
                </a:solidFill>
              </a:rPr>
              <a:t>Studio: </a:t>
            </a:r>
            <a:r>
              <a:rPr lang="it-IT" sz="3100" b="1" dirty="0">
                <a:solidFill>
                  <a:srgbClr val="FFFFFF"/>
                </a:solidFill>
                <a:effectLst/>
              </a:rPr>
              <a:t>effetto del blocco del piano dell’erettore della colonna in</a:t>
            </a:r>
            <a:r>
              <a:rPr lang="it-IT" sz="3100" b="1" dirty="0">
                <a:solidFill>
                  <a:srgbClr val="FFFFFF"/>
                </a:solidFill>
              </a:rPr>
              <a:t> </a:t>
            </a:r>
            <a:r>
              <a:rPr lang="it-IT" sz="3100" b="1" dirty="0">
                <a:solidFill>
                  <a:srgbClr val="FFFFFF"/>
                </a:solidFill>
                <a:effectLst/>
              </a:rPr>
              <a:t>chirurgia </a:t>
            </a:r>
            <a:r>
              <a:rPr lang="it-IT" sz="3100" b="1" dirty="0" err="1">
                <a:solidFill>
                  <a:srgbClr val="FFFFFF"/>
                </a:solidFill>
                <a:effectLst/>
              </a:rPr>
              <a:t>bariatrica</a:t>
            </a:r>
            <a:r>
              <a:rPr lang="it-IT" sz="3100" b="1" dirty="0">
                <a:solidFill>
                  <a:srgbClr val="FFFFFF"/>
                </a:solidFill>
                <a:effectLst/>
              </a:rPr>
              <a:t>: uno studio retrospettivo monocentrico</a:t>
            </a:r>
            <a:br>
              <a:rPr lang="it-IT" sz="1900" dirty="0">
                <a:solidFill>
                  <a:srgbClr val="FFFFFF"/>
                </a:solidFill>
                <a:effectLst/>
                <a:latin typeface="Arial" panose="020B0604020202020204" pitchFamily="34" charset="0"/>
              </a:rPr>
            </a:br>
            <a:endParaRPr lang="it-IT" sz="1900" dirty="0">
              <a:solidFill>
                <a:srgbClr val="FFFFFF"/>
              </a:solidFill>
            </a:endParaRPr>
          </a:p>
        </p:txBody>
      </p:sp>
      <p:sp>
        <p:nvSpPr>
          <p:cNvPr id="18" name="CasellaDiTesto 17">
            <a:extLst>
              <a:ext uri="{FF2B5EF4-FFF2-40B4-BE49-F238E27FC236}">
                <a16:creationId xmlns:a16="http://schemas.microsoft.com/office/drawing/2014/main" id="{E0104C65-E205-1841-AA8B-11D99E36891B}"/>
              </a:ext>
            </a:extLst>
          </p:cNvPr>
          <p:cNvSpPr txBox="1"/>
          <p:nvPr/>
        </p:nvSpPr>
        <p:spPr>
          <a:xfrm>
            <a:off x="7228377" y="4696051"/>
            <a:ext cx="2932051" cy="1555554"/>
          </a:xfrm>
          <a:prstGeom prst="rect">
            <a:avLst/>
          </a:prstGeom>
          <a:noFill/>
        </p:spPr>
        <p:txBody>
          <a:bodyPr wrap="square">
            <a:spAutoFit/>
          </a:bodyPr>
          <a:lstStyle/>
          <a:p>
            <a:pPr>
              <a:lnSpc>
                <a:spcPct val="135000"/>
              </a:lnSpc>
              <a:tabLst>
                <a:tab pos="165100" algn="r"/>
                <a:tab pos="266700" algn="l"/>
              </a:tabLst>
            </a:pPr>
            <a:endParaRPr lang="it-IT" sz="1800" dirty="0">
              <a:solidFill>
                <a:srgbClr val="0E0E0E"/>
              </a:solidFill>
              <a:effectLst/>
              <a:latin typeface="+mj-lt"/>
              <a:ea typeface="Times New Roman" panose="02020603050405020304" pitchFamily="18" charset="0"/>
            </a:endParaRPr>
          </a:p>
          <a:p>
            <a:pPr>
              <a:lnSpc>
                <a:spcPct val="135000"/>
              </a:lnSpc>
              <a:tabLst>
                <a:tab pos="165100" algn="r"/>
                <a:tab pos="266700" algn="l"/>
              </a:tabLst>
            </a:pPr>
            <a:r>
              <a:rPr lang="it-IT" sz="1800" b="1" dirty="0">
                <a:solidFill>
                  <a:srgbClr val="0E0E0E"/>
                </a:solidFill>
                <a:effectLst/>
                <a:latin typeface="+mj-lt"/>
                <a:ea typeface="Times New Roman" panose="02020603050405020304" pitchFamily="18" charset="0"/>
              </a:rPr>
              <a:t>Studio retrospettivo</a:t>
            </a:r>
            <a:r>
              <a:rPr lang="it-IT" sz="1800" dirty="0">
                <a:solidFill>
                  <a:srgbClr val="0E0E0E"/>
                </a:solidFill>
                <a:effectLst/>
                <a:latin typeface="+mj-lt"/>
                <a:ea typeface="Times New Roman" panose="02020603050405020304" pitchFamily="18" charset="0"/>
              </a:rPr>
              <a:t>: può aver limitato la capacità di trarre conclusioni incisive.  </a:t>
            </a:r>
            <a:endParaRPr lang="it-IT" dirty="0">
              <a:latin typeface="+mj-lt"/>
            </a:endParaRPr>
          </a:p>
        </p:txBody>
      </p:sp>
      <p:sp>
        <p:nvSpPr>
          <p:cNvPr id="19" name="CasellaDiTesto 18">
            <a:extLst>
              <a:ext uri="{FF2B5EF4-FFF2-40B4-BE49-F238E27FC236}">
                <a16:creationId xmlns:a16="http://schemas.microsoft.com/office/drawing/2014/main" id="{29D5DE30-18FD-4648-A1F8-CAC4FE4EAD8D}"/>
              </a:ext>
            </a:extLst>
          </p:cNvPr>
          <p:cNvSpPr txBox="1"/>
          <p:nvPr/>
        </p:nvSpPr>
        <p:spPr>
          <a:xfrm>
            <a:off x="1407042" y="2464248"/>
            <a:ext cx="2328863" cy="1929503"/>
          </a:xfrm>
          <a:prstGeom prst="rect">
            <a:avLst/>
          </a:prstGeom>
          <a:noFill/>
        </p:spPr>
        <p:txBody>
          <a:bodyPr wrap="square">
            <a:spAutoFit/>
          </a:bodyPr>
          <a:lstStyle/>
          <a:p>
            <a:pPr>
              <a:lnSpc>
                <a:spcPct val="135000"/>
              </a:lnSpc>
              <a:tabLst>
                <a:tab pos="165100" algn="r"/>
                <a:tab pos="266700" algn="l"/>
              </a:tabLst>
            </a:pPr>
            <a:r>
              <a:rPr lang="it-IT" sz="1800" b="1" dirty="0">
                <a:solidFill>
                  <a:srgbClr val="0E0E0E"/>
                </a:solidFill>
                <a:effectLst/>
                <a:latin typeface="+mj-lt"/>
                <a:ea typeface="Times New Roman" panose="02020603050405020304" pitchFamily="18" charset="0"/>
              </a:rPr>
              <a:t>Dimensione del Campione</a:t>
            </a:r>
            <a:r>
              <a:rPr lang="it-IT" sz="1800" dirty="0">
                <a:solidFill>
                  <a:srgbClr val="0E0E0E"/>
                </a:solidFill>
                <a:effectLst/>
                <a:latin typeface="+mj-lt"/>
                <a:ea typeface="Times New Roman" panose="02020603050405020304" pitchFamily="18" charset="0"/>
              </a:rPr>
              <a:t>: La dimensione del campione è relativamente ridotta. </a:t>
            </a:r>
          </a:p>
        </p:txBody>
      </p:sp>
      <p:sp>
        <p:nvSpPr>
          <p:cNvPr id="25" name="CasellaDiTesto 24">
            <a:extLst>
              <a:ext uri="{FF2B5EF4-FFF2-40B4-BE49-F238E27FC236}">
                <a16:creationId xmlns:a16="http://schemas.microsoft.com/office/drawing/2014/main" id="{57054EFB-6463-434C-89E8-B96B0A847BAC}"/>
              </a:ext>
            </a:extLst>
          </p:cNvPr>
          <p:cNvSpPr txBox="1"/>
          <p:nvPr/>
        </p:nvSpPr>
        <p:spPr>
          <a:xfrm>
            <a:off x="5533294" y="2815313"/>
            <a:ext cx="2576513" cy="1181606"/>
          </a:xfrm>
          <a:prstGeom prst="rect">
            <a:avLst/>
          </a:prstGeom>
          <a:noFill/>
        </p:spPr>
        <p:txBody>
          <a:bodyPr wrap="square">
            <a:spAutoFit/>
          </a:bodyPr>
          <a:lstStyle/>
          <a:p>
            <a:pPr>
              <a:lnSpc>
                <a:spcPct val="135000"/>
              </a:lnSpc>
              <a:tabLst>
                <a:tab pos="165100" algn="r"/>
                <a:tab pos="266700" algn="l"/>
              </a:tabLst>
            </a:pPr>
            <a:r>
              <a:rPr lang="it-IT" sz="1800" dirty="0">
                <a:solidFill>
                  <a:srgbClr val="0E0E0E"/>
                </a:solidFill>
                <a:effectLst/>
                <a:latin typeface="+mj-lt"/>
                <a:ea typeface="Times New Roman" panose="02020603050405020304" pitchFamily="18" charset="0"/>
              </a:rPr>
              <a:t>Possibili </a:t>
            </a:r>
            <a:r>
              <a:rPr lang="it-IT" sz="1800" dirty="0" err="1">
                <a:solidFill>
                  <a:srgbClr val="0E0E0E"/>
                </a:solidFill>
                <a:effectLst/>
                <a:latin typeface="+mj-lt"/>
                <a:ea typeface="Times New Roman" panose="02020603050405020304" pitchFamily="18" charset="0"/>
              </a:rPr>
              <a:t>Bias</a:t>
            </a:r>
            <a:r>
              <a:rPr lang="it-IT" sz="1800" dirty="0">
                <a:solidFill>
                  <a:srgbClr val="0E0E0E"/>
                </a:solidFill>
                <a:effectLst/>
                <a:latin typeface="+mj-lt"/>
                <a:ea typeface="Times New Roman" panose="02020603050405020304" pitchFamily="18" charset="0"/>
              </a:rPr>
              <a:t> nella Somministrazione dell’Anestesia. </a:t>
            </a:r>
          </a:p>
        </p:txBody>
      </p:sp>
      <p:pic>
        <p:nvPicPr>
          <p:cNvPr id="29" name="Elemento grafico 28" descr="Gruppo di persone con riempimento a tinta unita">
            <a:extLst>
              <a:ext uri="{FF2B5EF4-FFF2-40B4-BE49-F238E27FC236}">
                <a16:creationId xmlns:a16="http://schemas.microsoft.com/office/drawing/2014/main" id="{B58FA1B0-7571-D542-B955-48523D14B9A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86112" y="2794780"/>
            <a:ext cx="914400" cy="914400"/>
          </a:xfrm>
          <a:prstGeom prst="rect">
            <a:avLst/>
          </a:prstGeom>
        </p:spPr>
      </p:pic>
      <p:pic>
        <p:nvPicPr>
          <p:cNvPr id="31" name="Elemento grafico 30" descr="Persona con idea con riempimento a tinta unita">
            <a:extLst>
              <a:ext uri="{FF2B5EF4-FFF2-40B4-BE49-F238E27FC236}">
                <a16:creationId xmlns:a16="http://schemas.microsoft.com/office/drawing/2014/main" id="{338F287A-F830-9344-9574-E519E3D45A2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096000" y="5235786"/>
            <a:ext cx="914400" cy="914400"/>
          </a:xfrm>
          <a:prstGeom prst="rect">
            <a:avLst/>
          </a:prstGeom>
        </p:spPr>
      </p:pic>
      <p:pic>
        <p:nvPicPr>
          <p:cNvPr id="33" name="Elemento grafico 32" descr="Cicli con persone con riempimento a tinta unita">
            <a:extLst>
              <a:ext uri="{FF2B5EF4-FFF2-40B4-BE49-F238E27FC236}">
                <a16:creationId xmlns:a16="http://schemas.microsoft.com/office/drawing/2014/main" id="{CC5E8CED-1F8D-EF48-BB2A-4B93B22165A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405401" y="2898819"/>
            <a:ext cx="914400" cy="914400"/>
          </a:xfrm>
          <a:prstGeom prst="rect">
            <a:avLst/>
          </a:prstGeom>
        </p:spPr>
      </p:pic>
      <p:pic>
        <p:nvPicPr>
          <p:cNvPr id="35" name="Elemento grafico 34" descr="Ago con riempimento a tinta unita">
            <a:extLst>
              <a:ext uri="{FF2B5EF4-FFF2-40B4-BE49-F238E27FC236}">
                <a16:creationId xmlns:a16="http://schemas.microsoft.com/office/drawing/2014/main" id="{015D4B0A-8DEA-344E-9F3F-FC4E2AC4F42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323300" y="2948916"/>
            <a:ext cx="914400" cy="914400"/>
          </a:xfrm>
          <a:prstGeom prst="rect">
            <a:avLst/>
          </a:prstGeom>
        </p:spPr>
      </p:pic>
      <p:sp>
        <p:nvSpPr>
          <p:cNvPr id="36" name="CasellaDiTesto 35">
            <a:extLst>
              <a:ext uri="{FF2B5EF4-FFF2-40B4-BE49-F238E27FC236}">
                <a16:creationId xmlns:a16="http://schemas.microsoft.com/office/drawing/2014/main" id="{F5AF09FF-525D-FC40-B5F8-3C1E2167B460}"/>
              </a:ext>
            </a:extLst>
          </p:cNvPr>
          <p:cNvSpPr txBox="1"/>
          <p:nvPr/>
        </p:nvSpPr>
        <p:spPr>
          <a:xfrm>
            <a:off x="9519827" y="2980851"/>
            <a:ext cx="1885950" cy="923330"/>
          </a:xfrm>
          <a:prstGeom prst="rect">
            <a:avLst/>
          </a:prstGeom>
          <a:noFill/>
        </p:spPr>
        <p:txBody>
          <a:bodyPr wrap="square" rtlCol="0">
            <a:spAutoFit/>
          </a:bodyPr>
          <a:lstStyle/>
          <a:p>
            <a:r>
              <a:rPr lang="it-IT" dirty="0">
                <a:latin typeface="+mj-lt"/>
              </a:rPr>
              <a:t>Protocollo uniforme per l’analgesia rescue</a:t>
            </a:r>
          </a:p>
        </p:txBody>
      </p:sp>
      <p:pic>
        <p:nvPicPr>
          <p:cNvPr id="38" name="Elemento grafico 37" descr="Modifiche e adattamento con riempimento a tinta unita">
            <a:extLst>
              <a:ext uri="{FF2B5EF4-FFF2-40B4-BE49-F238E27FC236}">
                <a16:creationId xmlns:a16="http://schemas.microsoft.com/office/drawing/2014/main" id="{D7186623-5F1A-E54D-9C76-C58726AADF73}"/>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200512" y="5154885"/>
            <a:ext cx="914400" cy="914400"/>
          </a:xfrm>
          <a:prstGeom prst="rect">
            <a:avLst/>
          </a:prstGeom>
        </p:spPr>
      </p:pic>
      <p:sp>
        <p:nvSpPr>
          <p:cNvPr id="39" name="CasellaDiTesto 38">
            <a:extLst>
              <a:ext uri="{FF2B5EF4-FFF2-40B4-BE49-F238E27FC236}">
                <a16:creationId xmlns:a16="http://schemas.microsoft.com/office/drawing/2014/main" id="{44A0C587-8170-7C44-935F-C14A3F991D12}"/>
              </a:ext>
            </a:extLst>
          </p:cNvPr>
          <p:cNvSpPr txBox="1"/>
          <p:nvPr/>
        </p:nvSpPr>
        <p:spPr>
          <a:xfrm>
            <a:off x="2158002" y="5213772"/>
            <a:ext cx="2625332" cy="923330"/>
          </a:xfrm>
          <a:prstGeom prst="rect">
            <a:avLst/>
          </a:prstGeom>
          <a:noFill/>
        </p:spPr>
        <p:txBody>
          <a:bodyPr wrap="square" rtlCol="0">
            <a:spAutoFit/>
          </a:bodyPr>
          <a:lstStyle/>
          <a:p>
            <a:r>
              <a:rPr lang="it-IT" dirty="0">
                <a:latin typeface="+mj-lt"/>
              </a:rPr>
              <a:t>Mancanza di una valutazione oggettiva sull’efficacia del blocco</a:t>
            </a:r>
          </a:p>
        </p:txBody>
      </p:sp>
      <p:sp>
        <p:nvSpPr>
          <p:cNvPr id="40" name="CasellaDiTesto 39">
            <a:extLst>
              <a:ext uri="{FF2B5EF4-FFF2-40B4-BE49-F238E27FC236}">
                <a16:creationId xmlns:a16="http://schemas.microsoft.com/office/drawing/2014/main" id="{17A17E5C-45B4-0440-B98E-610E4A392FB3}"/>
              </a:ext>
            </a:extLst>
          </p:cNvPr>
          <p:cNvSpPr txBox="1"/>
          <p:nvPr/>
        </p:nvSpPr>
        <p:spPr>
          <a:xfrm>
            <a:off x="100555" y="1737487"/>
            <a:ext cx="3114313" cy="461665"/>
          </a:xfrm>
          <a:prstGeom prst="rect">
            <a:avLst/>
          </a:prstGeom>
          <a:noFill/>
        </p:spPr>
        <p:txBody>
          <a:bodyPr wrap="square" rtlCol="0">
            <a:spAutoFit/>
          </a:bodyPr>
          <a:lstStyle/>
          <a:p>
            <a:r>
              <a:rPr lang="it-IT" sz="2400" dirty="0">
                <a:latin typeface="+mj-lt"/>
              </a:rPr>
              <a:t>Limiti dello studio </a:t>
            </a:r>
          </a:p>
        </p:txBody>
      </p:sp>
    </p:spTree>
    <p:extLst>
      <p:ext uri="{BB962C8B-B14F-4D97-AF65-F5344CB8AC3E}">
        <p14:creationId xmlns:p14="http://schemas.microsoft.com/office/powerpoint/2010/main" val="3676020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5" grpId="0"/>
      <p:bldP spid="36" grpId="0"/>
      <p:bldP spid="3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id="{ADCC8C9E-2DB3-8243-9119-CB24A6CA0885}"/>
              </a:ext>
            </a:extLst>
          </p:cNvPr>
          <p:cNvSpPr>
            <a:spLocks noGrp="1"/>
          </p:cNvSpPr>
          <p:nvPr>
            <p:ph type="title"/>
          </p:nvPr>
        </p:nvSpPr>
        <p:spPr>
          <a:xfrm>
            <a:off x="1371597" y="348865"/>
            <a:ext cx="10044023" cy="877729"/>
          </a:xfrm>
        </p:spPr>
        <p:txBody>
          <a:bodyPr anchor="ctr">
            <a:normAutofit fontScale="90000"/>
          </a:bodyPr>
          <a:lstStyle/>
          <a:p>
            <a:r>
              <a:rPr lang="it-IT" sz="3100" b="1" dirty="0">
                <a:solidFill>
                  <a:srgbClr val="FFFFFF"/>
                </a:solidFill>
              </a:rPr>
              <a:t>Studio: </a:t>
            </a:r>
            <a:r>
              <a:rPr lang="it-IT" sz="3100" b="1" dirty="0">
                <a:solidFill>
                  <a:srgbClr val="FFFFFF"/>
                </a:solidFill>
                <a:effectLst/>
              </a:rPr>
              <a:t>effetto del blocco del piano dell’erettore della colonna in</a:t>
            </a:r>
            <a:r>
              <a:rPr lang="it-IT" sz="3100" b="1" dirty="0">
                <a:solidFill>
                  <a:srgbClr val="FFFFFF"/>
                </a:solidFill>
              </a:rPr>
              <a:t> </a:t>
            </a:r>
            <a:r>
              <a:rPr lang="it-IT" sz="3100" b="1" dirty="0">
                <a:solidFill>
                  <a:srgbClr val="FFFFFF"/>
                </a:solidFill>
                <a:effectLst/>
              </a:rPr>
              <a:t>chirurgia </a:t>
            </a:r>
            <a:r>
              <a:rPr lang="it-IT" sz="3100" b="1" dirty="0" err="1">
                <a:solidFill>
                  <a:srgbClr val="FFFFFF"/>
                </a:solidFill>
                <a:effectLst/>
              </a:rPr>
              <a:t>bariatrica</a:t>
            </a:r>
            <a:r>
              <a:rPr lang="it-IT" sz="3100" b="1" dirty="0">
                <a:solidFill>
                  <a:srgbClr val="FFFFFF"/>
                </a:solidFill>
                <a:effectLst/>
              </a:rPr>
              <a:t>: uno studio retrospettivo monocentrico</a:t>
            </a:r>
            <a:br>
              <a:rPr lang="it-IT" sz="1900" dirty="0">
                <a:solidFill>
                  <a:srgbClr val="FFFFFF"/>
                </a:solidFill>
                <a:effectLst/>
                <a:latin typeface="Arial" panose="020B0604020202020204" pitchFamily="34" charset="0"/>
              </a:rPr>
            </a:br>
            <a:endParaRPr lang="it-IT" sz="1900" dirty="0">
              <a:solidFill>
                <a:srgbClr val="FFFFFF"/>
              </a:solidFill>
            </a:endParaRPr>
          </a:p>
        </p:txBody>
      </p:sp>
      <p:sp>
        <p:nvSpPr>
          <p:cNvPr id="3" name="CasellaDiTesto 2">
            <a:extLst>
              <a:ext uri="{FF2B5EF4-FFF2-40B4-BE49-F238E27FC236}">
                <a16:creationId xmlns:a16="http://schemas.microsoft.com/office/drawing/2014/main" id="{AE427C91-9454-6448-BF1E-CAA636340705}"/>
              </a:ext>
            </a:extLst>
          </p:cNvPr>
          <p:cNvSpPr txBox="1"/>
          <p:nvPr/>
        </p:nvSpPr>
        <p:spPr>
          <a:xfrm>
            <a:off x="0" y="1655125"/>
            <a:ext cx="5815012" cy="646331"/>
          </a:xfrm>
          <a:prstGeom prst="rect">
            <a:avLst/>
          </a:prstGeom>
          <a:noFill/>
        </p:spPr>
        <p:txBody>
          <a:bodyPr wrap="square" rtlCol="0">
            <a:spAutoFit/>
          </a:bodyPr>
          <a:lstStyle/>
          <a:p>
            <a:r>
              <a:rPr lang="it-IT" sz="3600" b="1" dirty="0">
                <a:latin typeface="+mj-lt"/>
              </a:rPr>
              <a:t>Conclusione</a:t>
            </a:r>
          </a:p>
        </p:txBody>
      </p:sp>
      <p:graphicFrame>
        <p:nvGraphicFramePr>
          <p:cNvPr id="17" name="CasellaDiTesto 13">
            <a:extLst>
              <a:ext uri="{FF2B5EF4-FFF2-40B4-BE49-F238E27FC236}">
                <a16:creationId xmlns:a16="http://schemas.microsoft.com/office/drawing/2014/main" id="{A09058E8-03E1-3028-0625-7CB884A78CA6}"/>
              </a:ext>
            </a:extLst>
          </p:cNvPr>
          <p:cNvGraphicFramePr/>
          <p:nvPr>
            <p:extLst>
              <p:ext uri="{D42A27DB-BD31-4B8C-83A1-F6EECF244321}">
                <p14:modId xmlns:p14="http://schemas.microsoft.com/office/powerpoint/2010/main" val="1799976337"/>
              </p:ext>
            </p:extLst>
          </p:nvPr>
        </p:nvGraphicFramePr>
        <p:xfrm>
          <a:off x="3743326" y="2662801"/>
          <a:ext cx="5000625" cy="34163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083377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olo 1">
            <a:extLst>
              <a:ext uri="{FF2B5EF4-FFF2-40B4-BE49-F238E27FC236}">
                <a16:creationId xmlns:a16="http://schemas.microsoft.com/office/drawing/2014/main" id="{ADCC8C9E-2DB3-8243-9119-CB24A6CA0885}"/>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2500" b="1" kern="1200">
                <a:solidFill>
                  <a:srgbClr val="FFFFFF"/>
                </a:solidFill>
                <a:latin typeface="+mj-lt"/>
                <a:ea typeface="+mj-ea"/>
                <a:cs typeface="+mj-cs"/>
              </a:rPr>
              <a:t>Studio: </a:t>
            </a:r>
            <a:r>
              <a:rPr lang="en-US" sz="2500" b="1" kern="1200">
                <a:solidFill>
                  <a:srgbClr val="FFFFFF"/>
                </a:solidFill>
                <a:effectLst/>
                <a:latin typeface="+mj-lt"/>
                <a:ea typeface="+mj-ea"/>
                <a:cs typeface="+mj-cs"/>
              </a:rPr>
              <a:t>effetto del blocco del piano dell’erettore della colonna in</a:t>
            </a:r>
            <a:r>
              <a:rPr lang="en-US" sz="2500" b="1" kern="1200">
                <a:solidFill>
                  <a:srgbClr val="FFFFFF"/>
                </a:solidFill>
                <a:latin typeface="+mj-lt"/>
                <a:ea typeface="+mj-ea"/>
                <a:cs typeface="+mj-cs"/>
              </a:rPr>
              <a:t> </a:t>
            </a:r>
            <a:r>
              <a:rPr lang="en-US" sz="2500" b="1" kern="1200">
                <a:solidFill>
                  <a:srgbClr val="FFFFFF"/>
                </a:solidFill>
                <a:effectLst/>
                <a:latin typeface="+mj-lt"/>
                <a:ea typeface="+mj-ea"/>
                <a:cs typeface="+mj-cs"/>
              </a:rPr>
              <a:t>chirurgia bariatrica: uno studio retrospettivo monocentrico</a:t>
            </a:r>
            <a:br>
              <a:rPr lang="en-US" sz="2500" kern="1200">
                <a:solidFill>
                  <a:srgbClr val="FFFFFF"/>
                </a:solidFill>
                <a:effectLst/>
                <a:latin typeface="+mj-lt"/>
                <a:ea typeface="+mj-ea"/>
                <a:cs typeface="+mj-cs"/>
              </a:rPr>
            </a:br>
            <a:endParaRPr lang="en-US" sz="2500" kern="1200">
              <a:solidFill>
                <a:srgbClr val="FFFFFF"/>
              </a:solidFill>
              <a:latin typeface="+mj-lt"/>
              <a:ea typeface="+mj-ea"/>
              <a:cs typeface="+mj-cs"/>
            </a:endParaRPr>
          </a:p>
        </p:txBody>
      </p:sp>
      <p:sp>
        <p:nvSpPr>
          <p:cNvPr id="3" name="CasellaDiTesto 2">
            <a:extLst>
              <a:ext uri="{FF2B5EF4-FFF2-40B4-BE49-F238E27FC236}">
                <a16:creationId xmlns:a16="http://schemas.microsoft.com/office/drawing/2014/main" id="{AE427C91-9454-6448-BF1E-CAA636340705}"/>
              </a:ext>
            </a:extLst>
          </p:cNvPr>
          <p:cNvSpPr txBox="1"/>
          <p:nvPr/>
        </p:nvSpPr>
        <p:spPr>
          <a:xfrm>
            <a:off x="788035" y="254023"/>
            <a:ext cx="2919738" cy="1494117"/>
          </a:xfrm>
          <a:prstGeom prst="rect">
            <a:avLst/>
          </a:prstGeom>
        </p:spPr>
        <p:txBody>
          <a:bodyPr vert="horz" lIns="91440" tIns="45720" rIns="91440" bIns="45720" rtlCol="0" anchor="b">
            <a:normAutofit/>
          </a:bodyPr>
          <a:lstStyle/>
          <a:p>
            <a:pPr>
              <a:lnSpc>
                <a:spcPct val="90000"/>
              </a:lnSpc>
              <a:spcBef>
                <a:spcPts val="1000"/>
              </a:spcBef>
            </a:pPr>
            <a:r>
              <a:rPr lang="en-US" sz="2400" b="1" kern="1200">
                <a:solidFill>
                  <a:srgbClr val="FFFFFF"/>
                </a:solidFill>
                <a:latin typeface="+mn-lt"/>
                <a:ea typeface="+mn-ea"/>
                <a:cs typeface="+mn-cs"/>
              </a:rPr>
              <a:t>Progetti futuri </a:t>
            </a:r>
            <a:endParaRPr lang="en-US" sz="2400" b="1" kern="1200" dirty="0">
              <a:solidFill>
                <a:srgbClr val="FFFFFF"/>
              </a:solidFill>
              <a:latin typeface="+mn-lt"/>
              <a:ea typeface="+mn-ea"/>
              <a:cs typeface="+mn-cs"/>
            </a:endParaRPr>
          </a:p>
        </p:txBody>
      </p:sp>
      <p:sp>
        <p:nvSpPr>
          <p:cNvPr id="35" name="CasellaDiTesto 34">
            <a:extLst>
              <a:ext uri="{FF2B5EF4-FFF2-40B4-BE49-F238E27FC236}">
                <a16:creationId xmlns:a16="http://schemas.microsoft.com/office/drawing/2014/main" id="{7C680679-1D3E-B94B-89E3-AB9209675827}"/>
              </a:ext>
            </a:extLst>
          </p:cNvPr>
          <p:cNvSpPr txBox="1"/>
          <p:nvPr/>
        </p:nvSpPr>
        <p:spPr>
          <a:xfrm>
            <a:off x="4991655" y="1421972"/>
            <a:ext cx="6113014" cy="907941"/>
          </a:xfrm>
          <a:prstGeom prst="rect">
            <a:avLst/>
          </a:prstGeom>
          <a:noFill/>
        </p:spPr>
        <p:txBody>
          <a:bodyPr wrap="square" rtlCol="0">
            <a:spAutoFit/>
          </a:bodyPr>
          <a:lstStyle/>
          <a:p>
            <a:pPr marL="285750" indent="-285750">
              <a:spcAft>
                <a:spcPts val="600"/>
              </a:spcAft>
              <a:buFont typeface="Wingdings" pitchFamily="2" charset="2"/>
              <a:buChar char="Ø"/>
            </a:pPr>
            <a:r>
              <a:rPr lang="it-IT" sz="2400" dirty="0">
                <a:latin typeface="+mj-lt"/>
              </a:rPr>
              <a:t>Studio prospettico randomizzato</a:t>
            </a:r>
          </a:p>
          <a:p>
            <a:pPr marL="285750" indent="-285750">
              <a:spcAft>
                <a:spcPts val="600"/>
              </a:spcAft>
              <a:buFont typeface="Wingdings" pitchFamily="2" charset="2"/>
              <a:buChar char="Ø"/>
            </a:pPr>
            <a:endParaRPr lang="it-IT" sz="2400" dirty="0">
              <a:latin typeface="+mj-lt"/>
            </a:endParaRPr>
          </a:p>
        </p:txBody>
      </p:sp>
      <p:sp>
        <p:nvSpPr>
          <p:cNvPr id="36" name="CasellaDiTesto 35">
            <a:extLst>
              <a:ext uri="{FF2B5EF4-FFF2-40B4-BE49-F238E27FC236}">
                <a16:creationId xmlns:a16="http://schemas.microsoft.com/office/drawing/2014/main" id="{224B6561-32C7-B244-AD87-001FA6A9EC4D}"/>
              </a:ext>
            </a:extLst>
          </p:cNvPr>
          <p:cNvSpPr txBox="1"/>
          <p:nvPr/>
        </p:nvSpPr>
        <p:spPr>
          <a:xfrm>
            <a:off x="4991655" y="2285437"/>
            <a:ext cx="4471988" cy="815608"/>
          </a:xfrm>
          <a:prstGeom prst="rect">
            <a:avLst/>
          </a:prstGeom>
          <a:noFill/>
        </p:spPr>
        <p:txBody>
          <a:bodyPr wrap="square" rtlCol="0">
            <a:spAutoFit/>
          </a:bodyPr>
          <a:lstStyle/>
          <a:p>
            <a:pPr marL="285750" indent="-285750">
              <a:spcAft>
                <a:spcPts val="600"/>
              </a:spcAft>
              <a:buFont typeface="Wingdings" pitchFamily="2" charset="2"/>
              <a:buChar char="Ø"/>
            </a:pPr>
            <a:r>
              <a:rPr lang="it-IT" sz="2400" dirty="0">
                <a:latin typeface="+mj-lt"/>
              </a:rPr>
              <a:t>Campione più ampio</a:t>
            </a:r>
          </a:p>
          <a:p>
            <a:pPr marL="285750" indent="-285750">
              <a:spcAft>
                <a:spcPts val="600"/>
              </a:spcAft>
              <a:buFont typeface="Wingdings" pitchFamily="2" charset="2"/>
              <a:buChar char="Ø"/>
            </a:pPr>
            <a:endParaRPr lang="it-IT" sz="1800" dirty="0">
              <a:latin typeface="+mj-lt"/>
            </a:endParaRPr>
          </a:p>
        </p:txBody>
      </p:sp>
      <p:sp>
        <p:nvSpPr>
          <p:cNvPr id="49" name="CasellaDiTesto 48">
            <a:extLst>
              <a:ext uri="{FF2B5EF4-FFF2-40B4-BE49-F238E27FC236}">
                <a16:creationId xmlns:a16="http://schemas.microsoft.com/office/drawing/2014/main" id="{AB27A8ED-3C0F-0343-ACB0-FA57E7619CF7}"/>
              </a:ext>
            </a:extLst>
          </p:cNvPr>
          <p:cNvSpPr txBox="1"/>
          <p:nvPr/>
        </p:nvSpPr>
        <p:spPr>
          <a:xfrm>
            <a:off x="4991655" y="3170490"/>
            <a:ext cx="6100762" cy="461665"/>
          </a:xfrm>
          <a:prstGeom prst="rect">
            <a:avLst/>
          </a:prstGeom>
          <a:noFill/>
        </p:spPr>
        <p:txBody>
          <a:bodyPr wrap="square">
            <a:spAutoFit/>
          </a:bodyPr>
          <a:lstStyle/>
          <a:p>
            <a:pPr marL="285750" indent="-285750">
              <a:spcAft>
                <a:spcPts val="600"/>
              </a:spcAft>
              <a:buFont typeface="Wingdings" pitchFamily="2" charset="2"/>
              <a:buChar char="Ø"/>
            </a:pPr>
            <a:r>
              <a:rPr lang="it-IT" sz="2400" dirty="0">
                <a:latin typeface="+mj-lt"/>
              </a:rPr>
              <a:t>Valutazione oggettiva dell’effetto del blocco</a:t>
            </a:r>
          </a:p>
        </p:txBody>
      </p:sp>
      <p:sp>
        <p:nvSpPr>
          <p:cNvPr id="51" name="CasellaDiTesto 50">
            <a:extLst>
              <a:ext uri="{FF2B5EF4-FFF2-40B4-BE49-F238E27FC236}">
                <a16:creationId xmlns:a16="http://schemas.microsoft.com/office/drawing/2014/main" id="{C865DF98-C65A-554C-BE20-7275B799BE54}"/>
              </a:ext>
            </a:extLst>
          </p:cNvPr>
          <p:cNvSpPr txBox="1"/>
          <p:nvPr/>
        </p:nvSpPr>
        <p:spPr>
          <a:xfrm>
            <a:off x="5003907" y="3744722"/>
            <a:ext cx="6100762" cy="815608"/>
          </a:xfrm>
          <a:prstGeom prst="rect">
            <a:avLst/>
          </a:prstGeom>
          <a:noFill/>
        </p:spPr>
        <p:txBody>
          <a:bodyPr wrap="square">
            <a:spAutoFit/>
          </a:bodyPr>
          <a:lstStyle/>
          <a:p>
            <a:pPr marL="285750" indent="-285750">
              <a:spcAft>
                <a:spcPts val="600"/>
              </a:spcAft>
              <a:buFont typeface="Wingdings" pitchFamily="2" charset="2"/>
              <a:buChar char="Ø"/>
            </a:pPr>
            <a:endParaRPr lang="it-IT" sz="1800" dirty="0">
              <a:latin typeface="+mj-lt"/>
            </a:endParaRPr>
          </a:p>
          <a:p>
            <a:pPr marL="285750" indent="-285750">
              <a:spcAft>
                <a:spcPts val="600"/>
              </a:spcAft>
              <a:buFont typeface="Wingdings" pitchFamily="2" charset="2"/>
              <a:buChar char="Ø"/>
            </a:pPr>
            <a:r>
              <a:rPr lang="it-IT" sz="2400" dirty="0" err="1">
                <a:latin typeface="+mj-lt"/>
              </a:rPr>
              <a:t>Quality</a:t>
            </a:r>
            <a:r>
              <a:rPr lang="it-IT" sz="2400" dirty="0">
                <a:latin typeface="+mj-lt"/>
              </a:rPr>
              <a:t> of </a:t>
            </a:r>
            <a:r>
              <a:rPr lang="it-IT" sz="2400" dirty="0" err="1">
                <a:latin typeface="+mj-lt"/>
              </a:rPr>
              <a:t>recovery</a:t>
            </a:r>
            <a:r>
              <a:rPr lang="it-IT" sz="2400" dirty="0">
                <a:latin typeface="+mj-lt"/>
              </a:rPr>
              <a:t> – 15 </a:t>
            </a:r>
          </a:p>
        </p:txBody>
      </p:sp>
      <p:sp>
        <p:nvSpPr>
          <p:cNvPr id="52" name="CasellaDiTesto 51">
            <a:extLst>
              <a:ext uri="{FF2B5EF4-FFF2-40B4-BE49-F238E27FC236}">
                <a16:creationId xmlns:a16="http://schemas.microsoft.com/office/drawing/2014/main" id="{75C0E745-DB7F-5241-A452-909C492F204F}"/>
              </a:ext>
            </a:extLst>
          </p:cNvPr>
          <p:cNvSpPr txBox="1"/>
          <p:nvPr/>
        </p:nvSpPr>
        <p:spPr>
          <a:xfrm>
            <a:off x="5020087" y="4679774"/>
            <a:ext cx="6398764" cy="815608"/>
          </a:xfrm>
          <a:prstGeom prst="rect">
            <a:avLst/>
          </a:prstGeom>
          <a:noFill/>
        </p:spPr>
        <p:txBody>
          <a:bodyPr wrap="square">
            <a:spAutoFit/>
          </a:bodyPr>
          <a:lstStyle/>
          <a:p>
            <a:pPr marL="285750" indent="-285750">
              <a:spcAft>
                <a:spcPts val="600"/>
              </a:spcAft>
              <a:buFont typeface="Wingdings" pitchFamily="2" charset="2"/>
              <a:buChar char="Ø"/>
            </a:pPr>
            <a:endParaRPr lang="it-IT" sz="1800" dirty="0">
              <a:latin typeface="+mj-lt"/>
            </a:endParaRPr>
          </a:p>
          <a:p>
            <a:pPr marL="285750" indent="-285750">
              <a:spcAft>
                <a:spcPts val="600"/>
              </a:spcAft>
              <a:buFont typeface="Wingdings" pitchFamily="2" charset="2"/>
              <a:buChar char="Ø"/>
            </a:pPr>
            <a:r>
              <a:rPr lang="it-IT" sz="2400" dirty="0">
                <a:latin typeface="+mj-lt"/>
              </a:rPr>
              <a:t>Confronto ESPB  vs  </a:t>
            </a:r>
            <a:r>
              <a:rPr lang="it-IT" sz="2400" dirty="0" err="1">
                <a:latin typeface="+mj-lt"/>
              </a:rPr>
              <a:t>Intertrasverse</a:t>
            </a:r>
            <a:r>
              <a:rPr lang="it-IT" sz="2400" dirty="0">
                <a:latin typeface="+mj-lt"/>
              </a:rPr>
              <a:t> </a:t>
            </a:r>
            <a:r>
              <a:rPr lang="it-IT" sz="2400" dirty="0" err="1">
                <a:latin typeface="+mj-lt"/>
              </a:rPr>
              <a:t>process</a:t>
            </a:r>
            <a:r>
              <a:rPr lang="it-IT" sz="2400" dirty="0">
                <a:latin typeface="+mj-lt"/>
              </a:rPr>
              <a:t> </a:t>
            </a:r>
            <a:r>
              <a:rPr lang="it-IT" sz="2400" dirty="0" err="1">
                <a:latin typeface="+mj-lt"/>
              </a:rPr>
              <a:t>block</a:t>
            </a:r>
            <a:endParaRPr lang="it-IT" sz="2400" dirty="0">
              <a:latin typeface="+mj-lt"/>
            </a:endParaRPr>
          </a:p>
        </p:txBody>
      </p:sp>
    </p:spTree>
    <p:extLst>
      <p:ext uri="{BB962C8B-B14F-4D97-AF65-F5344CB8AC3E}">
        <p14:creationId xmlns:p14="http://schemas.microsoft.com/office/powerpoint/2010/main" val="3681996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4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7CE0D6B3-2367-EA48-86EE-032833F100F4}"/>
              </a:ext>
            </a:extLst>
          </p:cNvPr>
          <p:cNvPicPr>
            <a:picLocks noChangeAspect="1"/>
          </p:cNvPicPr>
          <p:nvPr/>
        </p:nvPicPr>
        <p:blipFill>
          <a:blip r:embed="rId2"/>
          <a:stretch>
            <a:fillRect/>
          </a:stretch>
        </p:blipFill>
        <p:spPr>
          <a:xfrm>
            <a:off x="2686050" y="448270"/>
            <a:ext cx="6143625" cy="5119142"/>
          </a:xfrm>
          <a:prstGeom prst="rect">
            <a:avLst/>
          </a:prstGeom>
        </p:spPr>
      </p:pic>
      <p:sp>
        <p:nvSpPr>
          <p:cNvPr id="7" name="Rettangolo 6">
            <a:extLst>
              <a:ext uri="{FF2B5EF4-FFF2-40B4-BE49-F238E27FC236}">
                <a16:creationId xmlns:a16="http://schemas.microsoft.com/office/drawing/2014/main" id="{390182DD-511D-504C-8621-A7A10AEF4015}"/>
              </a:ext>
            </a:extLst>
          </p:cNvPr>
          <p:cNvSpPr/>
          <p:nvPr/>
        </p:nvSpPr>
        <p:spPr>
          <a:xfrm>
            <a:off x="1992144" y="5724574"/>
            <a:ext cx="7531436" cy="923330"/>
          </a:xfrm>
          <a:prstGeom prst="rect">
            <a:avLst/>
          </a:prstGeom>
          <a:noFill/>
        </p:spPr>
        <p:txBody>
          <a:bodyPr wrap="square" lIns="91440" tIns="45720" rIns="91440" bIns="45720">
            <a:spAutoFit/>
          </a:bodyPr>
          <a:lstStyle/>
          <a:p>
            <a:pPr algn="ctr"/>
            <a:r>
              <a:rPr lang="it-IT" sz="5400" b="0" cap="none" spc="0" dirty="0">
                <a:ln w="0"/>
                <a:solidFill>
                  <a:schemeClr val="accent1"/>
                </a:solidFill>
                <a:effectLst>
                  <a:outerShdw blurRad="38100" dist="25400" dir="5400000" algn="ctr" rotWithShape="0">
                    <a:srgbClr val="6E747A">
                      <a:alpha val="43000"/>
                    </a:srgbClr>
                  </a:outerShdw>
                </a:effectLst>
              </a:rPr>
              <a:t>GRAZIE PER L’ATTENZIONE</a:t>
            </a:r>
          </a:p>
        </p:txBody>
      </p:sp>
    </p:spTree>
    <p:extLst>
      <p:ext uri="{BB962C8B-B14F-4D97-AF65-F5344CB8AC3E}">
        <p14:creationId xmlns:p14="http://schemas.microsoft.com/office/powerpoint/2010/main" val="7630970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5E94DCD6-D4F7-6F4D-B252-B5A48B16A5CD}"/>
              </a:ext>
            </a:extLst>
          </p:cNvPr>
          <p:cNvSpPr>
            <a:spLocks noGrp="1"/>
          </p:cNvSpPr>
          <p:nvPr>
            <p:ph type="title"/>
          </p:nvPr>
        </p:nvSpPr>
        <p:spPr>
          <a:xfrm>
            <a:off x="1371599" y="294538"/>
            <a:ext cx="9895951" cy="1033669"/>
          </a:xfrm>
        </p:spPr>
        <p:txBody>
          <a:bodyPr>
            <a:normAutofit/>
          </a:bodyPr>
          <a:lstStyle/>
          <a:p>
            <a:r>
              <a:rPr lang="it-IT" sz="4000">
                <a:solidFill>
                  <a:srgbClr val="FFFFFF"/>
                </a:solidFill>
              </a:rPr>
              <a:t>Definizione ed epidemiologia</a:t>
            </a:r>
          </a:p>
        </p:txBody>
      </p:sp>
      <p:sp>
        <p:nvSpPr>
          <p:cNvPr id="3" name="Segnaposto contenuto 2">
            <a:extLst>
              <a:ext uri="{FF2B5EF4-FFF2-40B4-BE49-F238E27FC236}">
                <a16:creationId xmlns:a16="http://schemas.microsoft.com/office/drawing/2014/main" id="{6F60ECEB-2862-CF46-8B4C-7803999C87B2}"/>
              </a:ext>
            </a:extLst>
          </p:cNvPr>
          <p:cNvSpPr>
            <a:spLocks noGrp="1"/>
          </p:cNvSpPr>
          <p:nvPr>
            <p:ph idx="1"/>
          </p:nvPr>
        </p:nvSpPr>
        <p:spPr>
          <a:xfrm>
            <a:off x="1233982" y="2379346"/>
            <a:ext cx="9724031" cy="3683358"/>
          </a:xfrm>
        </p:spPr>
        <p:txBody>
          <a:bodyPr anchor="ctr">
            <a:normAutofit/>
          </a:bodyPr>
          <a:lstStyle/>
          <a:p>
            <a:pPr marL="0" indent="0">
              <a:buClr>
                <a:schemeClr val="accent2">
                  <a:lumMod val="75000"/>
                </a:schemeClr>
              </a:buClr>
              <a:buNone/>
            </a:pPr>
            <a:r>
              <a:rPr lang="it-IT" sz="2000" dirty="0">
                <a:solidFill>
                  <a:srgbClr val="0C0C0C"/>
                </a:solidFill>
                <a:effectLst/>
                <a:latin typeface="+mj-lt"/>
              </a:rPr>
              <a:t>L’obesità è una condizione medica caratterizzata da un eccessivo accumulo di tessuto adiposo</a:t>
            </a:r>
          </a:p>
          <a:p>
            <a:pPr>
              <a:buClr>
                <a:schemeClr val="accent2">
                  <a:lumMod val="75000"/>
                </a:schemeClr>
              </a:buClr>
              <a:buFont typeface="Wingdings" pitchFamily="2" charset="2"/>
              <a:buChar char="Ø"/>
            </a:pPr>
            <a:endParaRPr lang="it-IT" sz="2000" dirty="0">
              <a:solidFill>
                <a:srgbClr val="0C0C0C"/>
              </a:solidFill>
              <a:effectLst/>
              <a:latin typeface="+mj-lt"/>
            </a:endParaRPr>
          </a:p>
          <a:p>
            <a:pPr marL="0" indent="0">
              <a:buClr>
                <a:schemeClr val="accent2">
                  <a:lumMod val="75000"/>
                </a:schemeClr>
              </a:buClr>
              <a:buNone/>
            </a:pPr>
            <a:r>
              <a:rPr lang="it-IT" sz="2000" dirty="0">
                <a:effectLst/>
                <a:latin typeface="+mj-lt"/>
              </a:rPr>
              <a:t>Secondo l’Organizzazione Mondiale della Sanità (OMS), un </a:t>
            </a:r>
            <a:r>
              <a:rPr lang="it-IT" sz="2000" b="1" dirty="0">
                <a:effectLst/>
                <a:latin typeface="+mj-lt"/>
              </a:rPr>
              <a:t>IMC</a:t>
            </a:r>
            <a:r>
              <a:rPr lang="it-IT" sz="2000" dirty="0">
                <a:effectLst/>
                <a:latin typeface="+mj-lt"/>
              </a:rPr>
              <a:t> ≥ 30 kg/m² è considerato indice di obesità. </a:t>
            </a:r>
          </a:p>
          <a:p>
            <a:pPr marL="0" indent="0">
              <a:buClr>
                <a:schemeClr val="accent2">
                  <a:lumMod val="75000"/>
                </a:schemeClr>
              </a:buClr>
              <a:buNone/>
            </a:pPr>
            <a:endParaRPr lang="it-IT" sz="2000" dirty="0">
              <a:latin typeface="+mj-lt"/>
            </a:endParaRPr>
          </a:p>
          <a:p>
            <a:pPr marL="0" indent="0">
              <a:buClr>
                <a:schemeClr val="accent2">
                  <a:lumMod val="75000"/>
                </a:schemeClr>
              </a:buClr>
              <a:buNone/>
            </a:pPr>
            <a:r>
              <a:rPr lang="it-IT" sz="2000" dirty="0">
                <a:effectLst/>
                <a:latin typeface="+mj-lt"/>
              </a:rPr>
              <a:t>più di 1,9 miliardi di adulti sono in sovrappeso, e tra questi, oltre 650 milioni sono obesi.</a:t>
            </a:r>
          </a:p>
          <a:p>
            <a:pPr marL="0" indent="0">
              <a:buNone/>
            </a:pPr>
            <a:endParaRPr lang="it-IT" sz="2000" dirty="0"/>
          </a:p>
        </p:txBody>
      </p:sp>
    </p:spTree>
    <p:extLst>
      <p:ext uri="{BB962C8B-B14F-4D97-AF65-F5344CB8AC3E}">
        <p14:creationId xmlns:p14="http://schemas.microsoft.com/office/powerpoint/2010/main" val="49954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5E94DCD6-D4F7-6F4D-B252-B5A48B16A5CD}"/>
              </a:ext>
            </a:extLst>
          </p:cNvPr>
          <p:cNvSpPr>
            <a:spLocks noGrp="1"/>
          </p:cNvSpPr>
          <p:nvPr>
            <p:ph type="title"/>
          </p:nvPr>
        </p:nvSpPr>
        <p:spPr>
          <a:xfrm>
            <a:off x="1371599" y="294538"/>
            <a:ext cx="9895951" cy="1033669"/>
          </a:xfrm>
        </p:spPr>
        <p:txBody>
          <a:bodyPr>
            <a:normAutofit/>
          </a:bodyPr>
          <a:lstStyle/>
          <a:p>
            <a:r>
              <a:rPr lang="it-IT" sz="4000" dirty="0">
                <a:solidFill>
                  <a:srgbClr val="FFFFFF"/>
                </a:solidFill>
              </a:rPr>
              <a:t>Complicanze legate all’obesità </a:t>
            </a:r>
          </a:p>
        </p:txBody>
      </p:sp>
      <p:sp>
        <p:nvSpPr>
          <p:cNvPr id="5" name="Segnaposto contenuto 4">
            <a:extLst>
              <a:ext uri="{FF2B5EF4-FFF2-40B4-BE49-F238E27FC236}">
                <a16:creationId xmlns:a16="http://schemas.microsoft.com/office/drawing/2014/main" id="{8AB7C1B8-1087-B242-8106-100D3D168F58}"/>
              </a:ext>
            </a:extLst>
          </p:cNvPr>
          <p:cNvSpPr>
            <a:spLocks noGrp="1"/>
          </p:cNvSpPr>
          <p:nvPr>
            <p:ph idx="1"/>
          </p:nvPr>
        </p:nvSpPr>
        <p:spPr>
          <a:xfrm>
            <a:off x="751950" y="1891970"/>
            <a:ext cx="10515600" cy="4351338"/>
          </a:xfrm>
        </p:spPr>
        <p:txBody>
          <a:bodyPr>
            <a:normAutofit fontScale="92500" lnSpcReduction="10000"/>
          </a:bodyPr>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it-IT" sz="1800" b="1" dirty="0">
                <a:solidFill>
                  <a:srgbClr val="0C0C0C"/>
                </a:solidFill>
                <a:effectLst/>
                <a:latin typeface="+mj-lt"/>
                <a:ea typeface="Calibri" panose="020F0502020204030204" pitchFamily="34" charset="0"/>
                <a:cs typeface="Times New Roman" panose="02020603050405020304" pitchFamily="18" charset="0"/>
              </a:rPr>
              <a:t>Malattie cardiovascolari</a:t>
            </a:r>
            <a:r>
              <a:rPr lang="it-IT" sz="1800" dirty="0">
                <a:solidFill>
                  <a:srgbClr val="0C0C0C"/>
                </a:solidFill>
                <a:effectLst/>
                <a:latin typeface="+mj-lt"/>
                <a:ea typeface="Calibri" panose="020F0502020204030204" pitchFamily="34" charset="0"/>
                <a:cs typeface="Times New Roman" panose="02020603050405020304" pitchFamily="18" charset="0"/>
              </a:rPr>
              <a:t> (ipertensione, insufficienza cardiaca, cardiopatia ischemica)</a:t>
            </a:r>
          </a:p>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it-IT" sz="1800" dirty="0">
              <a:effectLst/>
              <a:latin typeface="+mj-lt"/>
              <a:ea typeface="Calibri" panose="020F0502020204030204" pitchFamily="34" charset="0"/>
              <a:cs typeface="Times New Roman" panose="02020603050405020304" pitchFamily="18" charset="0"/>
            </a:endParaRPr>
          </a:p>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it-IT" sz="1800" b="1" dirty="0">
                <a:solidFill>
                  <a:srgbClr val="0C0C0C"/>
                </a:solidFill>
                <a:effectLst/>
                <a:latin typeface="+mj-lt"/>
                <a:ea typeface="Calibri" panose="020F0502020204030204" pitchFamily="34" charset="0"/>
                <a:cs typeface="Times New Roman" panose="02020603050405020304" pitchFamily="18" charset="0"/>
              </a:rPr>
              <a:t>Diabete mellito di tipo 2</a:t>
            </a:r>
            <a:endParaRPr lang="it-IT" sz="1800" dirty="0">
              <a:solidFill>
                <a:srgbClr val="0C0C0C"/>
              </a:solidFill>
              <a:effectLst/>
              <a:latin typeface="+mj-lt"/>
              <a:ea typeface="Calibri" panose="020F0502020204030204" pitchFamily="34" charset="0"/>
              <a:cs typeface="Times New Roman" panose="02020603050405020304" pitchFamily="18" charset="0"/>
            </a:endParaRPr>
          </a:p>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it-IT" sz="1800" dirty="0">
              <a:effectLst/>
              <a:latin typeface="+mj-lt"/>
              <a:ea typeface="Calibri" panose="020F0502020204030204" pitchFamily="34" charset="0"/>
              <a:cs typeface="Times New Roman" panose="02020603050405020304" pitchFamily="18" charset="0"/>
            </a:endParaRPr>
          </a:p>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it-IT" sz="1800" b="1" dirty="0">
                <a:solidFill>
                  <a:srgbClr val="0C0C0C"/>
                </a:solidFill>
                <a:effectLst/>
                <a:latin typeface="+mj-lt"/>
                <a:ea typeface="Calibri" panose="020F0502020204030204" pitchFamily="34" charset="0"/>
                <a:cs typeface="Times New Roman" panose="02020603050405020304" pitchFamily="18" charset="0"/>
              </a:rPr>
              <a:t>Dislipidemia</a:t>
            </a:r>
            <a:endParaRPr lang="it-IT" sz="1800" dirty="0">
              <a:solidFill>
                <a:srgbClr val="0C0C0C"/>
              </a:solidFill>
              <a:effectLst/>
              <a:latin typeface="+mj-lt"/>
              <a:ea typeface="Calibri" panose="020F0502020204030204" pitchFamily="34" charset="0"/>
              <a:cs typeface="Times New Roman" panose="02020603050405020304" pitchFamily="18" charset="0"/>
            </a:endParaRPr>
          </a:p>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it-IT" sz="1800" dirty="0">
              <a:effectLst/>
              <a:latin typeface="+mj-lt"/>
              <a:ea typeface="Calibri" panose="020F0502020204030204" pitchFamily="34" charset="0"/>
              <a:cs typeface="Times New Roman" panose="02020603050405020304" pitchFamily="18" charset="0"/>
            </a:endParaRPr>
          </a:p>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it-IT" sz="1800" b="1" dirty="0">
                <a:solidFill>
                  <a:srgbClr val="0C0C0C"/>
                </a:solidFill>
                <a:effectLst/>
                <a:latin typeface="+mj-lt"/>
                <a:ea typeface="Calibri" panose="020F0502020204030204" pitchFamily="34" charset="0"/>
                <a:cs typeface="Times New Roman" panose="02020603050405020304" pitchFamily="18" charset="0"/>
              </a:rPr>
              <a:t>Apnee ostruttive del sonno</a:t>
            </a:r>
            <a:r>
              <a:rPr lang="it-IT" sz="1800" b="1" dirty="0">
                <a:solidFill>
                  <a:srgbClr val="0C0C0C"/>
                </a:solidFill>
                <a:latin typeface="+mj-lt"/>
                <a:ea typeface="Calibri" panose="020F0502020204030204" pitchFamily="34" charset="0"/>
                <a:cs typeface="Times New Roman" panose="02020603050405020304" pitchFamily="18" charset="0"/>
              </a:rPr>
              <a:t> (OSAS)</a:t>
            </a:r>
            <a:endParaRPr lang="it-IT" sz="1800" dirty="0">
              <a:solidFill>
                <a:srgbClr val="0C0C0C"/>
              </a:solidFill>
              <a:effectLst/>
              <a:latin typeface="+mj-lt"/>
              <a:ea typeface="Calibri" panose="020F0502020204030204" pitchFamily="34" charset="0"/>
              <a:cs typeface="Times New Roman" panose="02020603050405020304" pitchFamily="18" charset="0"/>
            </a:endParaRPr>
          </a:p>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it-IT" sz="1800" dirty="0">
              <a:effectLst/>
              <a:latin typeface="+mj-lt"/>
              <a:ea typeface="Calibri" panose="020F0502020204030204" pitchFamily="34" charset="0"/>
              <a:cs typeface="Times New Roman" panose="02020603050405020304" pitchFamily="18" charset="0"/>
            </a:endParaRPr>
          </a:p>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it-IT" sz="1800" b="1" dirty="0">
                <a:solidFill>
                  <a:srgbClr val="0C0C0C"/>
                </a:solidFill>
                <a:effectLst/>
                <a:latin typeface="+mj-lt"/>
                <a:ea typeface="Calibri" panose="020F0502020204030204" pitchFamily="34" charset="0"/>
                <a:cs typeface="Times New Roman" panose="02020603050405020304" pitchFamily="18" charset="0"/>
              </a:rPr>
              <a:t>Malattie osteoarticolari</a:t>
            </a:r>
            <a:r>
              <a:rPr lang="it-IT" sz="1800" dirty="0">
                <a:solidFill>
                  <a:srgbClr val="0C0C0C"/>
                </a:solidFill>
                <a:effectLst/>
                <a:latin typeface="+mj-lt"/>
                <a:ea typeface="Calibri" panose="020F0502020204030204" pitchFamily="34" charset="0"/>
                <a:cs typeface="Times New Roman" panose="02020603050405020304" pitchFamily="18" charset="0"/>
              </a:rPr>
              <a:t> (osteoartrite)</a:t>
            </a:r>
          </a:p>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it-IT" sz="1800" dirty="0">
              <a:effectLst/>
              <a:latin typeface="+mj-lt"/>
              <a:ea typeface="Calibri" panose="020F0502020204030204" pitchFamily="34" charset="0"/>
              <a:cs typeface="Times New Roman" panose="02020603050405020304" pitchFamily="18" charset="0"/>
            </a:endParaRPr>
          </a:p>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it-IT" sz="1800" b="1" dirty="0">
                <a:solidFill>
                  <a:srgbClr val="0C0C0C"/>
                </a:solidFill>
                <a:effectLst/>
                <a:latin typeface="+mj-lt"/>
                <a:ea typeface="Calibri" panose="020F0502020204030204" pitchFamily="34" charset="0"/>
                <a:cs typeface="Times New Roman" panose="02020603050405020304" pitchFamily="18" charset="0"/>
              </a:rPr>
              <a:t>Malattie gastrointestinali</a:t>
            </a:r>
            <a:r>
              <a:rPr lang="it-IT" sz="1800" dirty="0">
                <a:solidFill>
                  <a:srgbClr val="0C0C0C"/>
                </a:solidFill>
                <a:effectLst/>
                <a:latin typeface="+mj-lt"/>
                <a:ea typeface="Calibri" panose="020F0502020204030204" pitchFamily="34" charset="0"/>
                <a:cs typeface="Times New Roman" panose="02020603050405020304" pitchFamily="18" charset="0"/>
              </a:rPr>
              <a:t> (malattia da reflusso gastroesofageo, steatosi epatica non alcolica)</a:t>
            </a:r>
          </a:p>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it-IT" sz="1800" dirty="0">
              <a:latin typeface="+mj-lt"/>
              <a:ea typeface="Calibri" panose="020F0502020204030204" pitchFamily="34" charset="0"/>
              <a:cs typeface="Times New Roman" panose="02020603050405020304" pitchFamily="18" charset="0"/>
            </a:endParaRPr>
          </a:p>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it-IT" sz="1800" b="1" dirty="0">
                <a:solidFill>
                  <a:srgbClr val="0C0C0C"/>
                </a:solidFill>
                <a:effectLst/>
                <a:latin typeface="+mj-lt"/>
                <a:ea typeface="Calibri" panose="020F0502020204030204" pitchFamily="34" charset="0"/>
                <a:cs typeface="Times New Roman" panose="02020603050405020304" pitchFamily="18" charset="0"/>
              </a:rPr>
              <a:t>Cancro</a:t>
            </a:r>
            <a:r>
              <a:rPr lang="it-IT" sz="1800" dirty="0">
                <a:solidFill>
                  <a:srgbClr val="0C0C0C"/>
                </a:solidFill>
                <a:effectLst/>
                <a:latin typeface="+mj-lt"/>
                <a:ea typeface="Calibri" panose="020F0502020204030204" pitchFamily="34" charset="0"/>
                <a:cs typeface="Times New Roman" panose="02020603050405020304" pitchFamily="18" charset="0"/>
              </a:rPr>
              <a:t> (colon, seno, endometrio, rene)</a:t>
            </a:r>
            <a:endParaRPr lang="it-IT" sz="1800" dirty="0">
              <a:effectLst/>
              <a:latin typeface="+mj-lt"/>
              <a:ea typeface="Calibri" panose="020F0502020204030204" pitchFamily="34" charset="0"/>
              <a:cs typeface="Times New Roman" panose="02020603050405020304" pitchFamily="18" charset="0"/>
            </a:endParaRPr>
          </a:p>
          <a:p>
            <a:endParaRPr lang="it-IT" dirty="0"/>
          </a:p>
        </p:txBody>
      </p:sp>
    </p:spTree>
    <p:extLst>
      <p:ext uri="{BB962C8B-B14F-4D97-AF65-F5344CB8AC3E}">
        <p14:creationId xmlns:p14="http://schemas.microsoft.com/office/powerpoint/2010/main" val="2247944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5E94DCD6-D4F7-6F4D-B252-B5A48B16A5CD}"/>
              </a:ext>
            </a:extLst>
          </p:cNvPr>
          <p:cNvSpPr>
            <a:spLocks noGrp="1"/>
          </p:cNvSpPr>
          <p:nvPr>
            <p:ph type="title"/>
          </p:nvPr>
        </p:nvSpPr>
        <p:spPr>
          <a:xfrm>
            <a:off x="1371599" y="294538"/>
            <a:ext cx="9895951" cy="1033669"/>
          </a:xfrm>
        </p:spPr>
        <p:txBody>
          <a:bodyPr>
            <a:normAutofit/>
          </a:bodyPr>
          <a:lstStyle/>
          <a:p>
            <a:r>
              <a:rPr lang="it-IT" sz="4000" dirty="0">
                <a:solidFill>
                  <a:srgbClr val="FFFFFF"/>
                </a:solidFill>
              </a:rPr>
              <a:t>La chirurgia </a:t>
            </a:r>
            <a:r>
              <a:rPr lang="it-IT" sz="4000" dirty="0" err="1">
                <a:solidFill>
                  <a:srgbClr val="FFFFFF"/>
                </a:solidFill>
              </a:rPr>
              <a:t>bariatrica</a:t>
            </a:r>
            <a:r>
              <a:rPr lang="it-IT" sz="4000" dirty="0">
                <a:solidFill>
                  <a:srgbClr val="FFFFFF"/>
                </a:solidFill>
              </a:rPr>
              <a:t>: principali benefici </a:t>
            </a:r>
          </a:p>
        </p:txBody>
      </p:sp>
      <p:sp>
        <p:nvSpPr>
          <p:cNvPr id="4" name="Segnaposto contenuto 3">
            <a:extLst>
              <a:ext uri="{FF2B5EF4-FFF2-40B4-BE49-F238E27FC236}">
                <a16:creationId xmlns:a16="http://schemas.microsoft.com/office/drawing/2014/main" id="{4DE9765B-BB8D-9A4C-BA77-1D3631874D39}"/>
              </a:ext>
            </a:extLst>
          </p:cNvPr>
          <p:cNvSpPr>
            <a:spLocks noGrp="1"/>
          </p:cNvSpPr>
          <p:nvPr>
            <p:ph idx="1"/>
          </p:nvPr>
        </p:nvSpPr>
        <p:spPr>
          <a:xfrm>
            <a:off x="751950" y="2045356"/>
            <a:ext cx="10515600" cy="4351338"/>
          </a:xfrm>
        </p:spPr>
        <p:txBody>
          <a:bodyPr>
            <a:normAutofit lnSpcReduction="10000"/>
          </a:bodyPr>
          <a:lstStyle/>
          <a:p>
            <a:pPr marL="514350" indent="-514350">
              <a:buFont typeface="+mj-lt"/>
              <a:buAutoNum type="arabicPeriod"/>
            </a:pPr>
            <a:r>
              <a:rPr lang="it-IT" dirty="0"/>
              <a:t>Perdita di peso sostenuta </a:t>
            </a:r>
          </a:p>
          <a:p>
            <a:pPr marL="514350" indent="-514350">
              <a:buFont typeface="+mj-lt"/>
              <a:buAutoNum type="arabicPeriod"/>
            </a:pPr>
            <a:endParaRPr lang="it-IT" dirty="0"/>
          </a:p>
          <a:p>
            <a:pPr marL="514350" indent="-514350">
              <a:buFont typeface="+mj-lt"/>
              <a:buAutoNum type="arabicPeriod"/>
            </a:pPr>
            <a:r>
              <a:rPr lang="it-IT" dirty="0"/>
              <a:t>Miglioramento delle </a:t>
            </a:r>
            <a:r>
              <a:rPr lang="it-IT" dirty="0" err="1"/>
              <a:t>comorbilità</a:t>
            </a:r>
            <a:r>
              <a:rPr lang="it-IT" dirty="0"/>
              <a:t> </a:t>
            </a:r>
          </a:p>
          <a:p>
            <a:pPr marL="514350" indent="-514350">
              <a:buFont typeface="+mj-lt"/>
              <a:buAutoNum type="arabicPeriod"/>
            </a:pPr>
            <a:endParaRPr lang="it-IT" dirty="0"/>
          </a:p>
          <a:p>
            <a:pPr marL="514350" indent="-514350">
              <a:buFont typeface="+mj-lt"/>
              <a:buAutoNum type="arabicPeriod"/>
            </a:pPr>
            <a:r>
              <a:rPr lang="it-IT" dirty="0"/>
              <a:t>Riduzione del rischio cardiovascolare </a:t>
            </a:r>
          </a:p>
          <a:p>
            <a:pPr marL="514350" indent="-514350">
              <a:buFont typeface="+mj-lt"/>
              <a:buAutoNum type="arabicPeriod"/>
            </a:pPr>
            <a:endParaRPr lang="it-IT" dirty="0"/>
          </a:p>
          <a:p>
            <a:pPr marL="514350" indent="-514350">
              <a:buFont typeface="+mj-lt"/>
              <a:buAutoNum type="arabicPeriod"/>
            </a:pPr>
            <a:r>
              <a:rPr lang="it-IT" dirty="0"/>
              <a:t>Miglioramento della qualità di vita </a:t>
            </a:r>
          </a:p>
          <a:p>
            <a:pPr marL="514350" indent="-514350">
              <a:buFont typeface="+mj-lt"/>
              <a:buAutoNum type="arabicPeriod"/>
            </a:pPr>
            <a:endParaRPr lang="it-IT" dirty="0"/>
          </a:p>
          <a:p>
            <a:pPr marL="514350" indent="-514350">
              <a:buFont typeface="+mj-lt"/>
              <a:buAutoNum type="arabicPeriod"/>
            </a:pPr>
            <a:r>
              <a:rPr lang="it-IT" dirty="0"/>
              <a:t>Riduzione della mortalità</a:t>
            </a:r>
          </a:p>
        </p:txBody>
      </p:sp>
    </p:spTree>
    <p:extLst>
      <p:ext uri="{BB962C8B-B14F-4D97-AF65-F5344CB8AC3E}">
        <p14:creationId xmlns:p14="http://schemas.microsoft.com/office/powerpoint/2010/main" val="42207940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BF13F8E-D69F-1B4B-BCA2-8A2E0273203D}"/>
              </a:ext>
            </a:extLst>
          </p:cNvPr>
          <p:cNvSpPr>
            <a:spLocks noGrp="1"/>
          </p:cNvSpPr>
          <p:nvPr>
            <p:ph type="title"/>
          </p:nvPr>
        </p:nvSpPr>
        <p:spPr>
          <a:xfrm>
            <a:off x="838200" y="206629"/>
            <a:ext cx="10515600" cy="1325563"/>
          </a:xfrm>
        </p:spPr>
        <p:txBody>
          <a:bodyPr>
            <a:normAutofit/>
          </a:bodyPr>
          <a:lstStyle/>
          <a:p>
            <a:pPr algn="ctr"/>
            <a:r>
              <a:rPr lang="it-IT" sz="3600" u="sng" dirty="0"/>
              <a:t>Gestione anestesiologica nel paziente </a:t>
            </a:r>
            <a:r>
              <a:rPr lang="it-IT" sz="3600" u="sng" dirty="0" err="1"/>
              <a:t>bariatrico</a:t>
            </a:r>
            <a:endParaRPr lang="it-IT" sz="3600" u="sng" dirty="0"/>
          </a:p>
        </p:txBody>
      </p:sp>
      <p:pic>
        <p:nvPicPr>
          <p:cNvPr id="5" name="Segnaposto contenuto 4">
            <a:extLst>
              <a:ext uri="{FF2B5EF4-FFF2-40B4-BE49-F238E27FC236}">
                <a16:creationId xmlns:a16="http://schemas.microsoft.com/office/drawing/2014/main" id="{B75EA1AE-B342-A34D-B1FB-82952067E1D5}"/>
              </a:ext>
            </a:extLst>
          </p:cNvPr>
          <p:cNvPicPr>
            <a:picLocks noGrp="1" noChangeAspect="1"/>
          </p:cNvPicPr>
          <p:nvPr>
            <p:ph idx="1"/>
          </p:nvPr>
        </p:nvPicPr>
        <p:blipFill>
          <a:blip r:embed="rId2"/>
          <a:stretch>
            <a:fillRect/>
          </a:stretch>
        </p:blipFill>
        <p:spPr>
          <a:xfrm>
            <a:off x="603504" y="1641610"/>
            <a:ext cx="3724656" cy="4255008"/>
          </a:xfrm>
        </p:spPr>
      </p:pic>
      <p:sp>
        <p:nvSpPr>
          <p:cNvPr id="6" name="CasellaDiTesto 5">
            <a:extLst>
              <a:ext uri="{FF2B5EF4-FFF2-40B4-BE49-F238E27FC236}">
                <a16:creationId xmlns:a16="http://schemas.microsoft.com/office/drawing/2014/main" id="{BC886165-E4A2-6A47-B168-3EA78F856293}"/>
              </a:ext>
            </a:extLst>
          </p:cNvPr>
          <p:cNvSpPr txBox="1"/>
          <p:nvPr/>
        </p:nvSpPr>
        <p:spPr>
          <a:xfrm>
            <a:off x="5303522" y="1641610"/>
            <a:ext cx="5681470" cy="5909310"/>
          </a:xfrm>
          <a:prstGeom prst="rect">
            <a:avLst/>
          </a:prstGeom>
          <a:noFill/>
        </p:spPr>
        <p:txBody>
          <a:bodyPr wrap="square" rtlCol="0">
            <a:spAutoFit/>
          </a:bodyPr>
          <a:lstStyle/>
          <a:p>
            <a:pPr marL="342900" indent="-342900">
              <a:buFont typeface="+mj-lt"/>
              <a:buAutoNum type="arabicPeriod"/>
            </a:pPr>
            <a:r>
              <a:rPr lang="it-IT" sz="2400" dirty="0">
                <a:latin typeface="+mj-lt"/>
              </a:rPr>
              <a:t>Difficoltà nella gestione delle vie aeree</a:t>
            </a:r>
          </a:p>
          <a:p>
            <a:pPr marL="342900" indent="-342900">
              <a:buFont typeface="+mj-lt"/>
              <a:buAutoNum type="arabicPeriod"/>
            </a:pPr>
            <a:endParaRPr lang="it-IT" sz="2400" dirty="0">
              <a:latin typeface="+mj-lt"/>
            </a:endParaRPr>
          </a:p>
          <a:p>
            <a:pPr marL="342900" indent="-342900">
              <a:buFont typeface="+mj-lt"/>
              <a:buAutoNum type="arabicPeriod"/>
            </a:pPr>
            <a:r>
              <a:rPr lang="it-IT" sz="2400" dirty="0">
                <a:latin typeface="+mj-lt"/>
              </a:rPr>
              <a:t>Riduzione della FRC e dell’EVR </a:t>
            </a:r>
          </a:p>
          <a:p>
            <a:pPr marL="342900" indent="-342900">
              <a:buFont typeface="+mj-lt"/>
              <a:buAutoNum type="arabicPeriod"/>
            </a:pPr>
            <a:endParaRPr lang="it-IT" sz="2400" dirty="0">
              <a:latin typeface="+mj-lt"/>
            </a:endParaRPr>
          </a:p>
          <a:p>
            <a:pPr marL="342900" indent="-342900">
              <a:buFont typeface="+mj-lt"/>
              <a:buAutoNum type="arabicPeriod"/>
            </a:pPr>
            <a:r>
              <a:rPr lang="it-IT" sz="2400" dirty="0">
                <a:latin typeface="+mj-lt"/>
              </a:rPr>
              <a:t>OSAS </a:t>
            </a:r>
          </a:p>
          <a:p>
            <a:pPr marL="342900" indent="-342900">
              <a:buFont typeface="+mj-lt"/>
              <a:buAutoNum type="arabicPeriod"/>
            </a:pPr>
            <a:endParaRPr lang="it-IT" sz="2400" dirty="0">
              <a:latin typeface="+mj-lt"/>
            </a:endParaRPr>
          </a:p>
          <a:p>
            <a:pPr marL="342900" indent="-342900">
              <a:buFont typeface="+mj-lt"/>
              <a:buAutoNum type="arabicPeriod"/>
            </a:pPr>
            <a:r>
              <a:rPr lang="it-IT" sz="2400" dirty="0">
                <a:latin typeface="+mj-lt"/>
              </a:rPr>
              <a:t>Complicanze cardiovascolari </a:t>
            </a:r>
          </a:p>
          <a:p>
            <a:pPr marL="342900" indent="-342900">
              <a:buFont typeface="+mj-lt"/>
              <a:buAutoNum type="arabicPeriod"/>
            </a:pPr>
            <a:endParaRPr lang="it-IT" sz="2400" dirty="0">
              <a:latin typeface="+mj-lt"/>
            </a:endParaRPr>
          </a:p>
          <a:p>
            <a:pPr marL="342900" indent="-342900">
              <a:buFont typeface="+mj-lt"/>
              <a:buAutoNum type="arabicPeriod"/>
            </a:pPr>
            <a:r>
              <a:rPr lang="it-IT" sz="2400" dirty="0">
                <a:latin typeface="+mj-lt"/>
              </a:rPr>
              <a:t>TEV </a:t>
            </a:r>
          </a:p>
          <a:p>
            <a:pPr marL="342900" indent="-342900">
              <a:buFont typeface="+mj-lt"/>
              <a:buAutoNum type="arabicPeriod"/>
            </a:pPr>
            <a:endParaRPr lang="it-IT" sz="2400" dirty="0">
              <a:latin typeface="+mj-lt"/>
            </a:endParaRPr>
          </a:p>
          <a:p>
            <a:pPr marL="342900" indent="-342900">
              <a:buFont typeface="+mj-lt"/>
              <a:buAutoNum type="arabicPeriod"/>
            </a:pPr>
            <a:r>
              <a:rPr lang="it-IT" sz="2400" dirty="0">
                <a:latin typeface="+mj-lt"/>
              </a:rPr>
              <a:t>Alterata distribuzione dei farmaci anestetici  </a:t>
            </a:r>
          </a:p>
          <a:p>
            <a:pPr marL="342900" indent="-342900">
              <a:buFont typeface="+mj-lt"/>
              <a:buAutoNum type="arabicPeriod"/>
            </a:pPr>
            <a:endParaRPr lang="it-IT" dirty="0">
              <a:latin typeface="+mj-lt"/>
            </a:endParaRPr>
          </a:p>
          <a:p>
            <a:pPr marL="342900" indent="-342900">
              <a:buFont typeface="+mj-lt"/>
              <a:buAutoNum type="arabicPeriod"/>
            </a:pPr>
            <a:endParaRPr lang="it-IT" dirty="0">
              <a:latin typeface="+mj-lt"/>
            </a:endParaRPr>
          </a:p>
          <a:p>
            <a:pPr marL="342900" indent="-342900">
              <a:buFont typeface="+mj-lt"/>
              <a:buAutoNum type="arabicPeriod"/>
            </a:pPr>
            <a:endParaRPr lang="it-IT" dirty="0">
              <a:latin typeface="+mj-lt"/>
            </a:endParaRPr>
          </a:p>
          <a:p>
            <a:pPr marL="342900" indent="-342900">
              <a:buFont typeface="+mj-lt"/>
              <a:buAutoNum type="arabicPeriod"/>
            </a:pPr>
            <a:endParaRPr lang="it-IT" dirty="0">
              <a:latin typeface="+mj-lt"/>
            </a:endParaRPr>
          </a:p>
          <a:p>
            <a:pPr marL="342900" indent="-342900">
              <a:buFont typeface="+mj-lt"/>
              <a:buAutoNum type="arabicPeriod"/>
            </a:pPr>
            <a:endParaRPr lang="it-IT" dirty="0">
              <a:latin typeface="+mj-lt"/>
            </a:endParaRPr>
          </a:p>
        </p:txBody>
      </p:sp>
    </p:spTree>
    <p:extLst>
      <p:ext uri="{BB962C8B-B14F-4D97-AF65-F5344CB8AC3E}">
        <p14:creationId xmlns:p14="http://schemas.microsoft.com/office/powerpoint/2010/main" val="1630438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 calcmode="lin" valueType="num">
                                      <p:cBhvr additive="base">
                                        <p:cTn id="1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anim calcmode="lin" valueType="num">
                                      <p:cBhvr additive="base">
                                        <p:cTn id="25"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8" end="8"/>
                                            </p:txEl>
                                          </p:spTgt>
                                        </p:tgtEl>
                                        <p:attrNameLst>
                                          <p:attrName>style.visibility</p:attrName>
                                        </p:attrNameLst>
                                      </p:cBhvr>
                                      <p:to>
                                        <p:strVal val="visible"/>
                                      </p:to>
                                    </p:set>
                                    <p:anim calcmode="lin" valueType="num">
                                      <p:cBhvr additive="base">
                                        <p:cTn id="31"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10" end="10"/>
                                            </p:txEl>
                                          </p:spTgt>
                                        </p:tgtEl>
                                        <p:attrNameLst>
                                          <p:attrName>style.visibility</p:attrName>
                                        </p:attrNameLst>
                                      </p:cBhvr>
                                      <p:to>
                                        <p:strVal val="visible"/>
                                      </p:to>
                                    </p:set>
                                    <p:anim calcmode="lin" valueType="num">
                                      <p:cBhvr additive="base">
                                        <p:cTn id="37" dur="500" fill="hold"/>
                                        <p:tgtEl>
                                          <p:spTgt spid="6">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id="{ADCC8C9E-2DB3-8243-9119-CB24A6CA0885}"/>
              </a:ext>
            </a:extLst>
          </p:cNvPr>
          <p:cNvSpPr>
            <a:spLocks noGrp="1"/>
          </p:cNvSpPr>
          <p:nvPr>
            <p:ph type="title"/>
          </p:nvPr>
        </p:nvSpPr>
        <p:spPr>
          <a:xfrm>
            <a:off x="420411" y="348865"/>
            <a:ext cx="7823477" cy="877729"/>
          </a:xfrm>
        </p:spPr>
        <p:txBody>
          <a:bodyPr anchor="ctr">
            <a:normAutofit fontScale="90000"/>
          </a:bodyPr>
          <a:lstStyle/>
          <a:p>
            <a:r>
              <a:rPr lang="it-IT" sz="2200" b="1" dirty="0">
                <a:solidFill>
                  <a:srgbClr val="FFFFFF"/>
                </a:solidFill>
              </a:rPr>
              <a:t>Studio: </a:t>
            </a:r>
            <a:r>
              <a:rPr lang="it-IT" sz="2200" b="1" dirty="0">
                <a:solidFill>
                  <a:srgbClr val="FFFFFF"/>
                </a:solidFill>
                <a:effectLst/>
              </a:rPr>
              <a:t>effetto del blocco del piano dell’erettore della colonna in</a:t>
            </a:r>
            <a:r>
              <a:rPr lang="it-IT" sz="2200" b="1" dirty="0">
                <a:solidFill>
                  <a:srgbClr val="FFFFFF"/>
                </a:solidFill>
              </a:rPr>
              <a:t> </a:t>
            </a:r>
            <a:r>
              <a:rPr lang="it-IT" sz="2200" b="1" dirty="0">
                <a:solidFill>
                  <a:srgbClr val="FFFFFF"/>
                </a:solidFill>
                <a:effectLst/>
              </a:rPr>
              <a:t>chirurgia </a:t>
            </a:r>
            <a:r>
              <a:rPr lang="it-IT" sz="2200" b="1" dirty="0" err="1">
                <a:solidFill>
                  <a:srgbClr val="FFFFFF"/>
                </a:solidFill>
                <a:effectLst/>
              </a:rPr>
              <a:t>bariatrica</a:t>
            </a:r>
            <a:r>
              <a:rPr lang="it-IT" sz="2200" b="1" dirty="0">
                <a:solidFill>
                  <a:srgbClr val="FFFFFF"/>
                </a:solidFill>
                <a:effectLst/>
              </a:rPr>
              <a:t>: uno studio retrospettivo monocentrico</a:t>
            </a:r>
            <a:br>
              <a:rPr lang="it-IT" sz="1900" dirty="0">
                <a:solidFill>
                  <a:srgbClr val="FFFFFF"/>
                </a:solidFill>
                <a:effectLst/>
                <a:latin typeface="Arial" panose="020B0604020202020204" pitchFamily="34" charset="0"/>
              </a:rPr>
            </a:br>
            <a:endParaRPr lang="it-IT" sz="1900" dirty="0">
              <a:solidFill>
                <a:srgbClr val="FFFFFF"/>
              </a:solidFill>
            </a:endParaRPr>
          </a:p>
        </p:txBody>
      </p:sp>
      <p:pic>
        <p:nvPicPr>
          <p:cNvPr id="18" name="Segnaposto contenuto 17" descr="Emisfero destro del cervello contorno">
            <a:extLst>
              <a:ext uri="{FF2B5EF4-FFF2-40B4-BE49-F238E27FC236}">
                <a16:creationId xmlns:a16="http://schemas.microsoft.com/office/drawing/2014/main" id="{1E5E97CF-F441-654D-B380-B1A33A1DA9F8}"/>
              </a:ext>
            </a:extLst>
          </p:cNvPr>
          <p:cNvPicPr>
            <a:picLocks noGrp="1" noChangeAspect="1"/>
          </p:cNvPicPr>
          <p:nvPr>
            <p:ph idx="1"/>
          </p:nvPr>
        </p:nvPicPr>
        <p:blipFill>
          <a:blip r:embed="rId3">
            <a:extLst>
              <a:ext uri="{96DAC541-7B7A-43D3-8B79-37D633B846F1}">
                <asvg:svgBlip xmlns:asvg="http://schemas.microsoft.com/office/drawing/2016/SVG/main" r:embed="rId4"/>
              </a:ext>
            </a:extLst>
          </a:blip>
          <a:stretch>
            <a:fillRect/>
          </a:stretch>
        </p:blipFill>
        <p:spPr>
          <a:xfrm>
            <a:off x="420411" y="3622921"/>
            <a:ext cx="914400" cy="914400"/>
          </a:xfrm>
        </p:spPr>
      </p:pic>
      <p:pic>
        <p:nvPicPr>
          <p:cNvPr id="22" name="Elemento grafico 21" descr="Luci accese contorno">
            <a:extLst>
              <a:ext uri="{FF2B5EF4-FFF2-40B4-BE49-F238E27FC236}">
                <a16:creationId xmlns:a16="http://schemas.microsoft.com/office/drawing/2014/main" id="{78DD729A-8477-6E47-B6EC-3E55170C34A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972992" y="3651304"/>
            <a:ext cx="914400" cy="914400"/>
          </a:xfrm>
          <a:prstGeom prst="rect">
            <a:avLst/>
          </a:prstGeom>
        </p:spPr>
      </p:pic>
      <p:sp>
        <p:nvSpPr>
          <p:cNvPr id="24" name="CasellaDiTesto 23">
            <a:extLst>
              <a:ext uri="{FF2B5EF4-FFF2-40B4-BE49-F238E27FC236}">
                <a16:creationId xmlns:a16="http://schemas.microsoft.com/office/drawing/2014/main" id="{9C21E5D4-11DC-5741-85B2-1CE13BE7B034}"/>
              </a:ext>
            </a:extLst>
          </p:cNvPr>
          <p:cNvSpPr txBox="1"/>
          <p:nvPr/>
        </p:nvSpPr>
        <p:spPr>
          <a:xfrm>
            <a:off x="5121577" y="2428990"/>
            <a:ext cx="2230820" cy="3970318"/>
          </a:xfrm>
          <a:prstGeom prst="rect">
            <a:avLst/>
          </a:prstGeom>
          <a:noFill/>
        </p:spPr>
        <p:txBody>
          <a:bodyPr wrap="square">
            <a:spAutoFit/>
          </a:bodyPr>
          <a:lstStyle/>
          <a:p>
            <a:r>
              <a:rPr lang="it-IT" dirty="0">
                <a:solidFill>
                  <a:srgbClr val="0C0C0C"/>
                </a:solidFill>
                <a:effectLst/>
                <a:latin typeface="Arial" panose="020B0604020202020204" pitchFamily="34" charset="0"/>
              </a:rPr>
              <a:t>Lo studio che abbiamo condotto è uno </a:t>
            </a:r>
            <a:r>
              <a:rPr lang="it-IT" b="1" dirty="0">
                <a:solidFill>
                  <a:srgbClr val="0C0C0C"/>
                </a:solidFill>
                <a:effectLst/>
                <a:latin typeface="Arial" panose="020B0604020202020204" pitchFamily="34" charset="0"/>
              </a:rPr>
              <a:t>studio</a:t>
            </a:r>
          </a:p>
          <a:p>
            <a:r>
              <a:rPr lang="it-IT" b="1" dirty="0">
                <a:solidFill>
                  <a:srgbClr val="0C0C0C"/>
                </a:solidFill>
                <a:effectLst/>
                <a:latin typeface="Arial" panose="020B0604020202020204" pitchFamily="34" charset="0"/>
              </a:rPr>
              <a:t>monocentrico retrospettivo </a:t>
            </a:r>
            <a:r>
              <a:rPr lang="it-IT" dirty="0">
                <a:solidFill>
                  <a:srgbClr val="0C0C0C"/>
                </a:solidFill>
                <a:effectLst/>
                <a:latin typeface="Arial" panose="020B0604020202020204" pitchFamily="34" charset="0"/>
              </a:rPr>
              <a:t>che si è proposto di confrontare l’esito postoperatorio nei</a:t>
            </a:r>
          </a:p>
          <a:p>
            <a:r>
              <a:rPr lang="it-IT" dirty="0">
                <a:solidFill>
                  <a:srgbClr val="0C0C0C"/>
                </a:solidFill>
                <a:effectLst/>
                <a:latin typeface="Arial" panose="020B0604020202020204" pitchFamily="34" charset="0"/>
              </a:rPr>
              <a:t>pazienti sottoposti a chirurgia </a:t>
            </a:r>
            <a:r>
              <a:rPr lang="it-IT" dirty="0" err="1">
                <a:solidFill>
                  <a:srgbClr val="0C0C0C"/>
                </a:solidFill>
                <a:effectLst/>
                <a:latin typeface="Arial" panose="020B0604020202020204" pitchFamily="34" charset="0"/>
              </a:rPr>
              <a:t>bariatrica</a:t>
            </a:r>
            <a:r>
              <a:rPr lang="it-IT" dirty="0">
                <a:solidFill>
                  <a:srgbClr val="0C0C0C"/>
                </a:solidFill>
                <a:effectLst/>
                <a:latin typeface="Arial" panose="020B0604020202020204" pitchFamily="34" charset="0"/>
              </a:rPr>
              <a:t> con e senza l’uso di anestesia locoregionale </a:t>
            </a:r>
            <a:r>
              <a:rPr lang="it-IT" dirty="0">
                <a:solidFill>
                  <a:srgbClr val="0C0C0C"/>
                </a:solidFill>
                <a:effectLst/>
                <a:latin typeface="Arial" panose="020B0604020202020204" pitchFamily="34" charset="0"/>
                <a:sym typeface="Wingdings" pitchFamily="2" charset="2"/>
              </a:rPr>
              <a:t> </a:t>
            </a:r>
            <a:r>
              <a:rPr lang="it-IT" dirty="0">
                <a:solidFill>
                  <a:srgbClr val="0C0C0C"/>
                </a:solidFill>
                <a:effectLst/>
                <a:latin typeface="Arial" panose="020B0604020202020204" pitchFamily="34" charset="0"/>
              </a:rPr>
              <a:t>ESP</a:t>
            </a:r>
            <a:r>
              <a:rPr lang="it-IT" dirty="0">
                <a:solidFill>
                  <a:srgbClr val="0C0C0C"/>
                </a:solidFill>
                <a:latin typeface="Arial" panose="020B0604020202020204" pitchFamily="34" charset="0"/>
              </a:rPr>
              <a:t> </a:t>
            </a:r>
            <a:r>
              <a:rPr lang="it-IT" dirty="0" err="1">
                <a:solidFill>
                  <a:srgbClr val="0C0C0C"/>
                </a:solidFill>
                <a:effectLst/>
                <a:latin typeface="Arial" panose="020B0604020202020204" pitchFamily="34" charset="0"/>
              </a:rPr>
              <a:t>Block</a:t>
            </a:r>
            <a:r>
              <a:rPr lang="it-IT" dirty="0">
                <a:solidFill>
                  <a:srgbClr val="0C0C0C"/>
                </a:solidFill>
                <a:latin typeface="Arial" panose="020B0604020202020204" pitchFamily="34" charset="0"/>
              </a:rPr>
              <a:t> </a:t>
            </a:r>
            <a:endParaRPr lang="it-IT" dirty="0">
              <a:solidFill>
                <a:srgbClr val="0C0C0C"/>
              </a:solidFill>
              <a:effectLst/>
              <a:latin typeface="Arial" panose="020B0604020202020204" pitchFamily="34" charset="0"/>
            </a:endParaRPr>
          </a:p>
        </p:txBody>
      </p:sp>
      <p:sp>
        <p:nvSpPr>
          <p:cNvPr id="28" name="CasellaDiTesto 27">
            <a:extLst>
              <a:ext uri="{FF2B5EF4-FFF2-40B4-BE49-F238E27FC236}">
                <a16:creationId xmlns:a16="http://schemas.microsoft.com/office/drawing/2014/main" id="{3809D8D3-29C8-5B49-83F1-FEF9DA2C98F7}"/>
              </a:ext>
            </a:extLst>
          </p:cNvPr>
          <p:cNvSpPr txBox="1"/>
          <p:nvPr/>
        </p:nvSpPr>
        <p:spPr>
          <a:xfrm>
            <a:off x="9392473" y="2386128"/>
            <a:ext cx="2230820" cy="3970318"/>
          </a:xfrm>
          <a:prstGeom prst="rect">
            <a:avLst/>
          </a:prstGeom>
          <a:noFill/>
        </p:spPr>
        <p:txBody>
          <a:bodyPr wrap="square">
            <a:spAutoFit/>
          </a:bodyPr>
          <a:lstStyle/>
          <a:p>
            <a:r>
              <a:rPr lang="it-IT" dirty="0">
                <a:solidFill>
                  <a:srgbClr val="0C0C0C"/>
                </a:solidFill>
                <a:effectLst/>
                <a:latin typeface="Arial" panose="020B0604020202020204" pitchFamily="34" charset="0"/>
              </a:rPr>
              <a:t>L’obiettivo principale è stato valutare se l’uso dell’anestesia locoregionale possa ridurre l’incidenza di complicanze postoperatorie, migliorare il controllo del dolore a breve</a:t>
            </a:r>
          </a:p>
          <a:p>
            <a:r>
              <a:rPr lang="it-IT" dirty="0">
                <a:solidFill>
                  <a:srgbClr val="0C0C0C"/>
                </a:solidFill>
                <a:effectLst/>
                <a:latin typeface="Arial" panose="020B0604020202020204" pitchFamily="34" charset="0"/>
              </a:rPr>
              <a:t>termine e ridurre il fabbisogno di oppiacei</a:t>
            </a:r>
          </a:p>
        </p:txBody>
      </p:sp>
      <p:pic>
        <p:nvPicPr>
          <p:cNvPr id="32" name="Elemento grafico 31" descr="Tiro a segno contorno">
            <a:extLst>
              <a:ext uri="{FF2B5EF4-FFF2-40B4-BE49-F238E27FC236}">
                <a16:creationId xmlns:a16="http://schemas.microsoft.com/office/drawing/2014/main" id="{AA10FC75-CB9B-D945-8217-1A1405F1C7B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243888" y="3651304"/>
            <a:ext cx="914400" cy="914400"/>
          </a:xfrm>
          <a:prstGeom prst="rect">
            <a:avLst/>
          </a:prstGeom>
        </p:spPr>
      </p:pic>
      <p:sp>
        <p:nvSpPr>
          <p:cNvPr id="14" name="CasellaDiTesto 13">
            <a:extLst>
              <a:ext uri="{FF2B5EF4-FFF2-40B4-BE49-F238E27FC236}">
                <a16:creationId xmlns:a16="http://schemas.microsoft.com/office/drawing/2014/main" id="{A52F5538-8F7D-CD46-9B65-020D96487A76}"/>
              </a:ext>
            </a:extLst>
          </p:cNvPr>
          <p:cNvSpPr txBox="1"/>
          <p:nvPr/>
        </p:nvSpPr>
        <p:spPr>
          <a:xfrm>
            <a:off x="1513734" y="2013492"/>
            <a:ext cx="1682230" cy="4801314"/>
          </a:xfrm>
          <a:prstGeom prst="rect">
            <a:avLst/>
          </a:prstGeom>
          <a:noFill/>
        </p:spPr>
        <p:txBody>
          <a:bodyPr wrap="square">
            <a:spAutoFit/>
          </a:bodyPr>
          <a:lstStyle/>
          <a:p>
            <a:r>
              <a:rPr lang="it-IT" dirty="0">
                <a:solidFill>
                  <a:srgbClr val="0C0C0C"/>
                </a:solidFill>
                <a:latin typeface="Arial" panose="020B0604020202020204" pitchFamily="34" charset="0"/>
                <a:ea typeface="Calibri" panose="020F0502020204030204" pitchFamily="34" charset="0"/>
                <a:cs typeface="Times New Roman" panose="02020603050405020304" pitchFamily="18" charset="0"/>
              </a:rPr>
              <a:t>L</a:t>
            </a:r>
            <a:r>
              <a:rPr lang="it-IT" sz="1800" dirty="0">
                <a:solidFill>
                  <a:srgbClr val="0C0C0C"/>
                </a:solidFill>
                <a:effectLst/>
                <a:latin typeface="Arial" panose="020B0604020202020204" pitchFamily="34" charset="0"/>
                <a:ea typeface="Calibri" panose="020F0502020204030204" pitchFamily="34" charset="0"/>
                <a:cs typeface="Times New Roman" panose="02020603050405020304" pitchFamily="18" charset="0"/>
              </a:rPr>
              <a:t>a gestione del dolore </a:t>
            </a:r>
            <a:r>
              <a:rPr lang="it-IT" dirty="0">
                <a:solidFill>
                  <a:srgbClr val="0C0C0C"/>
                </a:solidFill>
                <a:latin typeface="Arial" panose="020B0604020202020204" pitchFamily="34" charset="0"/>
                <a:ea typeface="Calibri" panose="020F0502020204030204" pitchFamily="34" charset="0"/>
                <a:cs typeface="Times New Roman" panose="02020603050405020304" pitchFamily="18" charset="0"/>
              </a:rPr>
              <a:t>nei pazienti </a:t>
            </a:r>
            <a:r>
              <a:rPr lang="it-IT" dirty="0" err="1">
                <a:solidFill>
                  <a:srgbClr val="0C0C0C"/>
                </a:solidFill>
                <a:latin typeface="Arial" panose="020B0604020202020204" pitchFamily="34" charset="0"/>
                <a:ea typeface="Calibri" panose="020F0502020204030204" pitchFamily="34" charset="0"/>
                <a:cs typeface="Times New Roman" panose="02020603050405020304" pitchFamily="18" charset="0"/>
              </a:rPr>
              <a:t>bariatrici</a:t>
            </a:r>
            <a:r>
              <a:rPr lang="it-IT" sz="1800" dirty="0">
                <a:solidFill>
                  <a:srgbClr val="0C0C0C"/>
                </a:solidFill>
                <a:effectLst/>
                <a:latin typeface="Arial" panose="020B0604020202020204" pitchFamily="34" charset="0"/>
                <a:ea typeface="Calibri" panose="020F0502020204030204" pitchFamily="34" charset="0"/>
                <a:cs typeface="Times New Roman" panose="02020603050405020304" pitchFamily="18" charset="0"/>
              </a:rPr>
              <a:t> si è basata principalmente sull’utilizzo di </a:t>
            </a:r>
            <a:r>
              <a:rPr lang="it-IT" sz="1800" u="sng" dirty="0">
                <a:solidFill>
                  <a:srgbClr val="0C0C0C"/>
                </a:solidFill>
                <a:effectLst/>
                <a:latin typeface="Arial" panose="020B0604020202020204" pitchFamily="34" charset="0"/>
                <a:ea typeface="Calibri" panose="020F0502020204030204" pitchFamily="34" charset="0"/>
                <a:cs typeface="Times New Roman" panose="02020603050405020304" pitchFamily="18" charset="0"/>
              </a:rPr>
              <a:t>oppioidi</a:t>
            </a:r>
            <a:r>
              <a:rPr lang="it-IT" sz="1800" dirty="0">
                <a:solidFill>
                  <a:srgbClr val="0C0C0C"/>
                </a:solidFill>
                <a:effectLst/>
                <a:latin typeface="Arial" panose="020B0604020202020204" pitchFamily="34" charset="0"/>
                <a:ea typeface="Calibri" panose="020F0502020204030204" pitchFamily="34" charset="0"/>
                <a:cs typeface="Times New Roman" panose="02020603050405020304" pitchFamily="18" charset="0"/>
              </a:rPr>
              <a:t>, ma l’uso estensivo di  questi farmaci può </a:t>
            </a:r>
            <a:r>
              <a:rPr lang="it-IT" sz="1800" dirty="0">
                <a:solidFill>
                  <a:srgbClr val="0C0C0C"/>
                </a:solidFill>
                <a:effectLst/>
                <a:latin typeface="Arial" panose="020B0604020202020204" pitchFamily="34" charset="0"/>
                <a:ea typeface="Calibri" panose="020F0502020204030204" pitchFamily="34" charset="0"/>
              </a:rPr>
              <a:t>esacerbare i  rischi respiratori specialmente in pazienti OSAS</a:t>
            </a:r>
            <a:endParaRPr lang="it-IT" dirty="0"/>
          </a:p>
        </p:txBody>
      </p:sp>
      <p:sp>
        <p:nvSpPr>
          <p:cNvPr id="4" name="CasellaDiTesto 3">
            <a:extLst>
              <a:ext uri="{FF2B5EF4-FFF2-40B4-BE49-F238E27FC236}">
                <a16:creationId xmlns:a16="http://schemas.microsoft.com/office/drawing/2014/main" id="{6F9EAFE4-87D0-E64A-A985-4D773E3E9979}"/>
              </a:ext>
            </a:extLst>
          </p:cNvPr>
          <p:cNvSpPr txBox="1"/>
          <p:nvPr/>
        </p:nvSpPr>
        <p:spPr>
          <a:xfrm>
            <a:off x="8918605" y="348865"/>
            <a:ext cx="2557462" cy="646331"/>
          </a:xfrm>
          <a:prstGeom prst="rect">
            <a:avLst/>
          </a:prstGeom>
          <a:noFill/>
        </p:spPr>
        <p:txBody>
          <a:bodyPr wrap="square" rtlCol="0">
            <a:spAutoFit/>
          </a:bodyPr>
          <a:lstStyle/>
          <a:p>
            <a:r>
              <a:rPr lang="it-IT" dirty="0">
                <a:solidFill>
                  <a:schemeClr val="bg1"/>
                </a:solidFill>
              </a:rPr>
              <a:t>Introduzione e scopo dello studio </a:t>
            </a:r>
          </a:p>
        </p:txBody>
      </p:sp>
    </p:spTree>
    <p:extLst>
      <p:ext uri="{BB962C8B-B14F-4D97-AF65-F5344CB8AC3E}">
        <p14:creationId xmlns:p14="http://schemas.microsoft.com/office/powerpoint/2010/main" val="1416484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8"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9CB95732-565A-4D2C-A3AB-CC460C0D38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7F1AF47-AE98-4034-BD91-1976FA4D9C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8EC0EE2B-2029-48DD-893D-F528E651B0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7200" y="8482"/>
            <a:ext cx="3568276" cy="6858000"/>
          </a:xfrm>
          <a:prstGeom prst="rect">
            <a:avLst/>
          </a:prstGeom>
          <a:gradFill>
            <a:gsLst>
              <a:gs pos="0">
                <a:schemeClr val="accent1">
                  <a:alpha val="32000"/>
                </a:schemeClr>
              </a:gs>
              <a:gs pos="70000">
                <a:srgbClr val="000000">
                  <a:alpha val="0"/>
                </a:srgb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AE1D08-1ED1-4F59-B42F-4D8EA33DC8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Rectangle 21">
            <a:extLst>
              <a:ext uri="{FF2B5EF4-FFF2-40B4-BE49-F238E27FC236}">
                <a16:creationId xmlns:a16="http://schemas.microsoft.com/office/drawing/2014/main" id="{9A79B912-88EA-4640-BDEB-51B3B11A02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1">
                  <a:alpha val="24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15FF8F33-B64D-8947-B70A-79FE331724C0}"/>
              </a:ext>
            </a:extLst>
          </p:cNvPr>
          <p:cNvSpPr>
            <a:spLocks noGrp="1"/>
          </p:cNvSpPr>
          <p:nvPr>
            <p:ph type="title"/>
          </p:nvPr>
        </p:nvSpPr>
        <p:spPr>
          <a:xfrm>
            <a:off x="662180" y="2862471"/>
            <a:ext cx="3041803" cy="2907802"/>
          </a:xfrm>
        </p:spPr>
        <p:txBody>
          <a:bodyPr vert="horz" lIns="91440" tIns="45720" rIns="91440" bIns="45720" rtlCol="0" anchor="t">
            <a:normAutofit/>
          </a:bodyPr>
          <a:lstStyle/>
          <a:p>
            <a:r>
              <a:rPr lang="en-US" sz="4000" b="1" dirty="0">
                <a:solidFill>
                  <a:srgbClr val="FFFFFF"/>
                </a:solidFill>
              </a:rPr>
              <a:t>Erector Spinae Plane Block </a:t>
            </a:r>
          </a:p>
        </p:txBody>
      </p:sp>
      <p:pic>
        <p:nvPicPr>
          <p:cNvPr id="9" name="Immagine 8" descr="Immagine che contiene testo, schermata&#10;&#10;Descrizione generata automaticamente">
            <a:extLst>
              <a:ext uri="{FF2B5EF4-FFF2-40B4-BE49-F238E27FC236}">
                <a16:creationId xmlns:a16="http://schemas.microsoft.com/office/drawing/2014/main" id="{C54BB737-446D-9E4F-BB43-A9E1E0FF4A90}"/>
              </a:ext>
            </a:extLst>
          </p:cNvPr>
          <p:cNvPicPr>
            <a:picLocks noChangeAspect="1"/>
          </p:cNvPicPr>
          <p:nvPr/>
        </p:nvPicPr>
        <p:blipFill>
          <a:blip r:embed="rId3"/>
          <a:stretch>
            <a:fillRect/>
          </a:stretch>
        </p:blipFill>
        <p:spPr>
          <a:xfrm>
            <a:off x="4193874" y="3233258"/>
            <a:ext cx="3854288" cy="3496155"/>
          </a:xfrm>
          <a:prstGeom prst="rect">
            <a:avLst/>
          </a:prstGeom>
        </p:spPr>
      </p:pic>
      <p:pic>
        <p:nvPicPr>
          <p:cNvPr id="13" name="Immagine 12" descr="Immagine che contiene testo, Carattere, schermata&#10;&#10;Descrizione generata automaticamente">
            <a:extLst>
              <a:ext uri="{FF2B5EF4-FFF2-40B4-BE49-F238E27FC236}">
                <a16:creationId xmlns:a16="http://schemas.microsoft.com/office/drawing/2014/main" id="{0E929117-5FD1-4948-9508-8B443B2311FC}"/>
              </a:ext>
            </a:extLst>
          </p:cNvPr>
          <p:cNvPicPr>
            <a:picLocks noChangeAspect="1"/>
          </p:cNvPicPr>
          <p:nvPr/>
        </p:nvPicPr>
        <p:blipFill>
          <a:blip r:embed="rId4"/>
          <a:stretch>
            <a:fillRect/>
          </a:stretch>
        </p:blipFill>
        <p:spPr>
          <a:xfrm>
            <a:off x="4404466" y="270429"/>
            <a:ext cx="7491217" cy="2692400"/>
          </a:xfrm>
          <a:prstGeom prst="rect">
            <a:avLst/>
          </a:prstGeom>
        </p:spPr>
      </p:pic>
      <p:pic>
        <p:nvPicPr>
          <p:cNvPr id="17" name="Immagine 16" descr="Immagine che contiene arte, dipinto, persona&#10;&#10;Descrizione generata automaticamente">
            <a:extLst>
              <a:ext uri="{FF2B5EF4-FFF2-40B4-BE49-F238E27FC236}">
                <a16:creationId xmlns:a16="http://schemas.microsoft.com/office/drawing/2014/main" id="{E4B5B963-191C-0441-A78D-FA487E30F6F1}"/>
              </a:ext>
            </a:extLst>
          </p:cNvPr>
          <p:cNvPicPr>
            <a:picLocks noChangeAspect="1"/>
          </p:cNvPicPr>
          <p:nvPr/>
        </p:nvPicPr>
        <p:blipFill>
          <a:blip r:embed="rId5"/>
          <a:stretch>
            <a:fillRect/>
          </a:stretch>
        </p:blipFill>
        <p:spPr>
          <a:xfrm>
            <a:off x="8175787" y="3233258"/>
            <a:ext cx="3854288" cy="3496155"/>
          </a:xfrm>
          <a:prstGeom prst="rect">
            <a:avLst/>
          </a:prstGeom>
        </p:spPr>
      </p:pic>
    </p:spTree>
    <p:extLst>
      <p:ext uri="{BB962C8B-B14F-4D97-AF65-F5344CB8AC3E}">
        <p14:creationId xmlns:p14="http://schemas.microsoft.com/office/powerpoint/2010/main" val="33152759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id="{ADCC8C9E-2DB3-8243-9119-CB24A6CA0885}"/>
              </a:ext>
            </a:extLst>
          </p:cNvPr>
          <p:cNvSpPr>
            <a:spLocks noGrp="1"/>
          </p:cNvSpPr>
          <p:nvPr>
            <p:ph type="title"/>
          </p:nvPr>
        </p:nvSpPr>
        <p:spPr>
          <a:xfrm>
            <a:off x="1371597" y="348865"/>
            <a:ext cx="10044023" cy="877729"/>
          </a:xfrm>
        </p:spPr>
        <p:txBody>
          <a:bodyPr anchor="ctr">
            <a:normAutofit fontScale="90000"/>
          </a:bodyPr>
          <a:lstStyle/>
          <a:p>
            <a:r>
              <a:rPr lang="it-IT" sz="3100" b="1" dirty="0">
                <a:solidFill>
                  <a:srgbClr val="FFFFFF"/>
                </a:solidFill>
              </a:rPr>
              <a:t>Studio: </a:t>
            </a:r>
            <a:r>
              <a:rPr lang="it-IT" sz="3100" b="1" dirty="0">
                <a:solidFill>
                  <a:srgbClr val="FFFFFF"/>
                </a:solidFill>
                <a:effectLst/>
              </a:rPr>
              <a:t>effetto del blocco del piano dell’erettore della colonna in</a:t>
            </a:r>
            <a:r>
              <a:rPr lang="it-IT" sz="3100" b="1" dirty="0">
                <a:solidFill>
                  <a:srgbClr val="FFFFFF"/>
                </a:solidFill>
              </a:rPr>
              <a:t> </a:t>
            </a:r>
            <a:r>
              <a:rPr lang="it-IT" sz="3100" b="1" dirty="0">
                <a:solidFill>
                  <a:srgbClr val="FFFFFF"/>
                </a:solidFill>
                <a:effectLst/>
              </a:rPr>
              <a:t>chirurgia </a:t>
            </a:r>
            <a:r>
              <a:rPr lang="it-IT" sz="3100" b="1" dirty="0" err="1">
                <a:solidFill>
                  <a:srgbClr val="FFFFFF"/>
                </a:solidFill>
                <a:effectLst/>
              </a:rPr>
              <a:t>bariatrica</a:t>
            </a:r>
            <a:r>
              <a:rPr lang="it-IT" sz="3100" b="1" dirty="0">
                <a:solidFill>
                  <a:srgbClr val="FFFFFF"/>
                </a:solidFill>
                <a:effectLst/>
              </a:rPr>
              <a:t>: uno studio retrospettivo monocentrico</a:t>
            </a:r>
            <a:br>
              <a:rPr lang="it-IT" sz="1900" dirty="0">
                <a:solidFill>
                  <a:srgbClr val="FFFFFF"/>
                </a:solidFill>
                <a:effectLst/>
                <a:latin typeface="Arial" panose="020B0604020202020204" pitchFamily="34" charset="0"/>
              </a:rPr>
            </a:br>
            <a:endParaRPr lang="it-IT" sz="1900" dirty="0">
              <a:solidFill>
                <a:srgbClr val="FFFFFF"/>
              </a:solidFill>
            </a:endParaRPr>
          </a:p>
        </p:txBody>
      </p:sp>
      <p:sp>
        <p:nvSpPr>
          <p:cNvPr id="5" name="CasellaDiTesto 4">
            <a:extLst>
              <a:ext uri="{FF2B5EF4-FFF2-40B4-BE49-F238E27FC236}">
                <a16:creationId xmlns:a16="http://schemas.microsoft.com/office/drawing/2014/main" id="{63A6B801-B7B7-AA4B-AECE-94FAE68E7CA1}"/>
              </a:ext>
            </a:extLst>
          </p:cNvPr>
          <p:cNvSpPr txBox="1"/>
          <p:nvPr/>
        </p:nvSpPr>
        <p:spPr>
          <a:xfrm>
            <a:off x="126124" y="1718441"/>
            <a:ext cx="3263462" cy="523220"/>
          </a:xfrm>
          <a:prstGeom prst="rect">
            <a:avLst/>
          </a:prstGeom>
          <a:noFill/>
        </p:spPr>
        <p:txBody>
          <a:bodyPr wrap="square" rtlCol="0">
            <a:spAutoFit/>
          </a:bodyPr>
          <a:lstStyle/>
          <a:p>
            <a:r>
              <a:rPr lang="it-IT" sz="2800" b="1" dirty="0"/>
              <a:t>Materiali e Metodi </a:t>
            </a:r>
          </a:p>
        </p:txBody>
      </p:sp>
      <p:sp>
        <p:nvSpPr>
          <p:cNvPr id="6" name="Rettangolo con angoli arrotondati 5">
            <a:extLst>
              <a:ext uri="{FF2B5EF4-FFF2-40B4-BE49-F238E27FC236}">
                <a16:creationId xmlns:a16="http://schemas.microsoft.com/office/drawing/2014/main" id="{45428E70-A1AA-1349-ACD5-56AF544667CD}"/>
              </a:ext>
            </a:extLst>
          </p:cNvPr>
          <p:cNvSpPr/>
          <p:nvPr/>
        </p:nvSpPr>
        <p:spPr>
          <a:xfrm>
            <a:off x="4834758" y="1944086"/>
            <a:ext cx="2522483" cy="122971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64 Pazienti </a:t>
            </a:r>
          </a:p>
          <a:p>
            <a:pPr algn="ctr"/>
            <a:r>
              <a:rPr lang="it-IT" dirty="0"/>
              <a:t>Sleeve </a:t>
            </a:r>
            <a:r>
              <a:rPr lang="it-IT" dirty="0" err="1"/>
              <a:t>gastrectomy</a:t>
            </a:r>
            <a:r>
              <a:rPr lang="it-IT" dirty="0"/>
              <a:t> </a:t>
            </a:r>
          </a:p>
          <a:p>
            <a:pPr algn="ctr"/>
            <a:r>
              <a:rPr lang="it-IT" dirty="0"/>
              <a:t>RYGBP </a:t>
            </a:r>
          </a:p>
        </p:txBody>
      </p:sp>
      <p:sp>
        <p:nvSpPr>
          <p:cNvPr id="7" name="CasellaDiTesto 6">
            <a:extLst>
              <a:ext uri="{FF2B5EF4-FFF2-40B4-BE49-F238E27FC236}">
                <a16:creationId xmlns:a16="http://schemas.microsoft.com/office/drawing/2014/main" id="{E61A49BB-F71B-A04C-9E0F-C2FEDAA6D676}"/>
              </a:ext>
            </a:extLst>
          </p:cNvPr>
          <p:cNvSpPr txBox="1"/>
          <p:nvPr/>
        </p:nvSpPr>
        <p:spPr>
          <a:xfrm>
            <a:off x="7751116" y="2126753"/>
            <a:ext cx="2790496" cy="923330"/>
          </a:xfrm>
          <a:prstGeom prst="rect">
            <a:avLst/>
          </a:prstGeom>
          <a:noFill/>
        </p:spPr>
        <p:txBody>
          <a:bodyPr wrap="square" rtlCol="0">
            <a:spAutoFit/>
          </a:bodyPr>
          <a:lstStyle/>
          <a:p>
            <a:pPr algn="ctr"/>
            <a:r>
              <a:rPr lang="it-IT" dirty="0">
                <a:latin typeface="+mj-lt"/>
              </a:rPr>
              <a:t>Gennaio 2024 – Settembre 2024 </a:t>
            </a:r>
          </a:p>
          <a:p>
            <a:pPr algn="ctr"/>
            <a:r>
              <a:rPr lang="it-IT" dirty="0">
                <a:latin typeface="+mj-lt"/>
              </a:rPr>
              <a:t>ASST- GOM Niguarda </a:t>
            </a:r>
          </a:p>
        </p:txBody>
      </p:sp>
      <p:sp>
        <p:nvSpPr>
          <p:cNvPr id="41" name="Rettangolo con angoli arrotondati 40">
            <a:extLst>
              <a:ext uri="{FF2B5EF4-FFF2-40B4-BE49-F238E27FC236}">
                <a16:creationId xmlns:a16="http://schemas.microsoft.com/office/drawing/2014/main" id="{AE7CC08A-1A6F-4C45-A216-5F41ED1FD9FD}"/>
              </a:ext>
            </a:extLst>
          </p:cNvPr>
          <p:cNvSpPr/>
          <p:nvPr/>
        </p:nvSpPr>
        <p:spPr>
          <a:xfrm>
            <a:off x="6792040" y="4803810"/>
            <a:ext cx="1904722" cy="15764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ESPB= 35</a:t>
            </a:r>
          </a:p>
          <a:p>
            <a:pPr algn="ctr"/>
            <a:endParaRPr lang="it-IT" dirty="0"/>
          </a:p>
          <a:p>
            <a:pPr algn="ctr"/>
            <a:r>
              <a:rPr lang="it-IT" dirty="0"/>
              <a:t>BMI = 42,1 (37,9-46,2) </a:t>
            </a:r>
          </a:p>
        </p:txBody>
      </p:sp>
      <p:sp>
        <p:nvSpPr>
          <p:cNvPr id="42" name="Rettangolo con angoli arrotondati 41">
            <a:extLst>
              <a:ext uri="{FF2B5EF4-FFF2-40B4-BE49-F238E27FC236}">
                <a16:creationId xmlns:a16="http://schemas.microsoft.com/office/drawing/2014/main" id="{DDBF21DD-5D9E-9742-A950-FA7A505D061D}"/>
              </a:ext>
            </a:extLst>
          </p:cNvPr>
          <p:cNvSpPr/>
          <p:nvPr/>
        </p:nvSpPr>
        <p:spPr>
          <a:xfrm>
            <a:off x="3748896" y="4771373"/>
            <a:ext cx="1912882" cy="15764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NO ESPB = 29</a:t>
            </a:r>
          </a:p>
          <a:p>
            <a:pPr algn="ctr"/>
            <a:endParaRPr lang="it-IT" dirty="0"/>
          </a:p>
          <a:p>
            <a:pPr algn="ctr"/>
            <a:r>
              <a:rPr lang="it-IT" dirty="0"/>
              <a:t>BMI = 46,5 (38,8-51)  </a:t>
            </a:r>
          </a:p>
        </p:txBody>
      </p:sp>
      <p:sp>
        <p:nvSpPr>
          <p:cNvPr id="43" name="CasellaDiTesto 42">
            <a:extLst>
              <a:ext uri="{FF2B5EF4-FFF2-40B4-BE49-F238E27FC236}">
                <a16:creationId xmlns:a16="http://schemas.microsoft.com/office/drawing/2014/main" id="{BAE3607A-3EDF-DE41-8887-D67C959AF24D}"/>
              </a:ext>
            </a:extLst>
          </p:cNvPr>
          <p:cNvSpPr txBox="1"/>
          <p:nvPr/>
        </p:nvSpPr>
        <p:spPr>
          <a:xfrm>
            <a:off x="91613" y="3077672"/>
            <a:ext cx="3373820" cy="3387402"/>
          </a:xfrm>
          <a:prstGeom prst="rect">
            <a:avLst/>
          </a:prstGeom>
          <a:noFill/>
        </p:spPr>
        <p:txBody>
          <a:bodyPr wrap="square" rtlCol="0">
            <a:spAutoFit/>
          </a:bodyPr>
          <a:lstStyle/>
          <a:p>
            <a:pPr>
              <a:lnSpc>
                <a:spcPct val="135000"/>
              </a:lnSpc>
              <a:buClr>
                <a:srgbClr val="0070C0"/>
              </a:buCl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it-IT" sz="1600" b="1" dirty="0">
                <a:solidFill>
                  <a:srgbClr val="0E0E0E"/>
                </a:solidFill>
                <a:effectLst/>
                <a:latin typeface="+mj-lt"/>
                <a:ea typeface="Times New Roman" panose="02020603050405020304" pitchFamily="18" charset="0"/>
              </a:rPr>
              <a:t>Protocollo standard:</a:t>
            </a:r>
          </a:p>
          <a:p>
            <a:pPr marL="285750" indent="-285750">
              <a:lnSpc>
                <a:spcPct val="135000"/>
              </a:lnSpc>
              <a:buClr>
                <a:srgbClr val="0070C0"/>
              </a:buClr>
              <a:buFont typeface="Wingdings" pitchFamily="2" charset="2"/>
              <a:buChar char="Ø"/>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it-IT" sz="1600" b="1" dirty="0">
                <a:solidFill>
                  <a:srgbClr val="0E0E0E"/>
                </a:solidFill>
                <a:latin typeface="+mj-lt"/>
                <a:ea typeface="Times New Roman" panose="02020603050405020304" pitchFamily="18" charset="0"/>
              </a:rPr>
              <a:t>Oppiaceo intraoperatorio </a:t>
            </a:r>
            <a:r>
              <a:rPr lang="it-IT" sz="1600" dirty="0">
                <a:solidFill>
                  <a:srgbClr val="0E0E0E"/>
                </a:solidFill>
                <a:latin typeface="+mj-lt"/>
                <a:ea typeface="Times New Roman" panose="02020603050405020304" pitchFamily="18" charset="0"/>
              </a:rPr>
              <a:t>(</a:t>
            </a:r>
            <a:r>
              <a:rPr lang="it-IT" sz="1600" dirty="0">
                <a:solidFill>
                  <a:srgbClr val="0E0E0E"/>
                </a:solidFill>
                <a:effectLst/>
                <a:latin typeface="+mj-lt"/>
                <a:ea typeface="Times New Roman" panose="02020603050405020304" pitchFamily="18" charset="0"/>
              </a:rPr>
              <a:t> </a:t>
            </a:r>
            <a:r>
              <a:rPr lang="it-IT" sz="1600" dirty="0" err="1">
                <a:solidFill>
                  <a:srgbClr val="0E0E0E"/>
                </a:solidFill>
                <a:effectLst/>
                <a:latin typeface="+mj-lt"/>
                <a:ea typeface="Times New Roman" panose="02020603050405020304" pitchFamily="18" charset="0"/>
              </a:rPr>
              <a:t>fentanyl</a:t>
            </a:r>
            <a:r>
              <a:rPr lang="it-IT" sz="1600" dirty="0">
                <a:solidFill>
                  <a:srgbClr val="0E0E0E"/>
                </a:solidFill>
                <a:effectLst/>
                <a:latin typeface="+mj-lt"/>
                <a:ea typeface="Times New Roman" panose="02020603050405020304" pitchFamily="18" charset="0"/>
              </a:rPr>
              <a:t> o </a:t>
            </a:r>
            <a:r>
              <a:rPr lang="it-IT" sz="1600" dirty="0" err="1">
                <a:solidFill>
                  <a:srgbClr val="0E0E0E"/>
                </a:solidFill>
                <a:effectLst/>
                <a:latin typeface="+mj-lt"/>
                <a:ea typeface="Times New Roman" panose="02020603050405020304" pitchFamily="18" charset="0"/>
              </a:rPr>
              <a:t>remifentanil</a:t>
            </a:r>
            <a:r>
              <a:rPr lang="it-IT" sz="1600" dirty="0">
                <a:solidFill>
                  <a:srgbClr val="0E0E0E"/>
                </a:solidFill>
                <a:effectLst/>
                <a:latin typeface="+mj-lt"/>
                <a:ea typeface="Times New Roman" panose="02020603050405020304" pitchFamily="18" charset="0"/>
              </a:rPr>
              <a:t>) </a:t>
            </a:r>
          </a:p>
          <a:p>
            <a:pPr marL="285750" indent="-285750">
              <a:lnSpc>
                <a:spcPct val="135000"/>
              </a:lnSpc>
              <a:buClr>
                <a:srgbClr val="0070C0"/>
              </a:buClr>
              <a:buFont typeface="Wingdings" pitchFamily="2" charset="2"/>
              <a:buChar char="Ø"/>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it-IT" sz="1600" b="1" dirty="0">
                <a:solidFill>
                  <a:srgbClr val="0E0E0E"/>
                </a:solidFill>
                <a:latin typeface="+mj-lt"/>
                <a:ea typeface="Times New Roman" panose="02020603050405020304" pitchFamily="18" charset="0"/>
              </a:rPr>
              <a:t>F</a:t>
            </a:r>
            <a:r>
              <a:rPr lang="it-IT" sz="1600" b="1" dirty="0">
                <a:solidFill>
                  <a:srgbClr val="0E0E0E"/>
                </a:solidFill>
                <a:effectLst/>
                <a:latin typeface="+mj-lt"/>
                <a:ea typeface="Times New Roman" panose="02020603050405020304" pitchFamily="18" charset="0"/>
              </a:rPr>
              <a:t>armaci adiuvanti </a:t>
            </a:r>
            <a:r>
              <a:rPr lang="it-IT" sz="1600" dirty="0">
                <a:solidFill>
                  <a:srgbClr val="0E0E0E"/>
                </a:solidFill>
                <a:effectLst/>
                <a:latin typeface="+mj-lt"/>
                <a:ea typeface="Times New Roman" panose="02020603050405020304" pitchFamily="18" charset="0"/>
              </a:rPr>
              <a:t>( lidocaina 1.5 mg/ IBW e  </a:t>
            </a:r>
            <a:r>
              <a:rPr lang="it-IT" sz="1600" dirty="0" err="1">
                <a:solidFill>
                  <a:srgbClr val="0E0E0E"/>
                </a:solidFill>
                <a:effectLst/>
                <a:latin typeface="+mj-lt"/>
                <a:ea typeface="Times New Roman" panose="02020603050405020304" pitchFamily="18" charset="0"/>
              </a:rPr>
              <a:t>Ketamina</a:t>
            </a:r>
            <a:r>
              <a:rPr lang="it-IT" sz="1600" dirty="0">
                <a:solidFill>
                  <a:srgbClr val="0E0E0E"/>
                </a:solidFill>
                <a:effectLst/>
                <a:latin typeface="+mj-lt"/>
                <a:ea typeface="Times New Roman" panose="02020603050405020304" pitchFamily="18" charset="0"/>
              </a:rPr>
              <a:t> 0.5 mg/IBW all’induzione e per il mantenimento </a:t>
            </a:r>
            <a:r>
              <a:rPr lang="it-IT" sz="1600" dirty="0" err="1">
                <a:solidFill>
                  <a:srgbClr val="0E0E0E"/>
                </a:solidFill>
                <a:effectLst/>
                <a:latin typeface="+mj-lt"/>
                <a:ea typeface="Times New Roman" panose="02020603050405020304" pitchFamily="18" charset="0"/>
              </a:rPr>
              <a:t>Ketamina</a:t>
            </a:r>
            <a:r>
              <a:rPr lang="it-IT" sz="1600" dirty="0">
                <a:solidFill>
                  <a:srgbClr val="0E0E0E"/>
                </a:solidFill>
                <a:effectLst/>
                <a:latin typeface="+mj-lt"/>
                <a:ea typeface="Times New Roman" panose="02020603050405020304" pitchFamily="18" charset="0"/>
              </a:rPr>
              <a:t> e Magnesio 0.2 ml/h/IBW o  </a:t>
            </a:r>
            <a:r>
              <a:rPr lang="it-IT" sz="1600" dirty="0" err="1">
                <a:solidFill>
                  <a:srgbClr val="0E0E0E"/>
                </a:solidFill>
                <a:effectLst/>
                <a:latin typeface="+mj-lt"/>
                <a:ea typeface="Times New Roman" panose="02020603050405020304" pitchFamily="18" charset="0"/>
              </a:rPr>
              <a:t>Dexdetomidina</a:t>
            </a:r>
            <a:r>
              <a:rPr lang="it-IT" sz="1600" dirty="0">
                <a:solidFill>
                  <a:srgbClr val="0E0E0E"/>
                </a:solidFill>
                <a:effectLst/>
                <a:latin typeface="+mj-lt"/>
                <a:ea typeface="Times New Roman" panose="02020603050405020304" pitchFamily="18" charset="0"/>
              </a:rPr>
              <a:t> 0.4-0.7 y/kg/h</a:t>
            </a:r>
            <a:r>
              <a:rPr lang="it-IT" sz="1600" dirty="0">
                <a:solidFill>
                  <a:srgbClr val="0E0E0E"/>
                </a:solidFill>
                <a:latin typeface="+mj-lt"/>
                <a:ea typeface="Times New Roman" panose="02020603050405020304" pitchFamily="18" charset="0"/>
              </a:rPr>
              <a:t> )</a:t>
            </a:r>
            <a:endParaRPr lang="it-IT" sz="1600" dirty="0">
              <a:solidFill>
                <a:srgbClr val="0E0E0E"/>
              </a:solidFill>
              <a:effectLst/>
              <a:latin typeface="+mj-lt"/>
              <a:ea typeface="Times New Roman" panose="02020603050405020304" pitchFamily="18" charset="0"/>
            </a:endParaRPr>
          </a:p>
          <a:p>
            <a:pPr marL="285750" indent="-285750">
              <a:lnSpc>
                <a:spcPct val="135000"/>
              </a:lnSpc>
              <a:buClr>
                <a:srgbClr val="0070C0"/>
              </a:buClr>
              <a:buFont typeface="Wingdings" pitchFamily="2" charset="2"/>
              <a:buChar char="Ø"/>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it-IT" sz="1600" b="1" dirty="0">
                <a:solidFill>
                  <a:srgbClr val="0E0E0E"/>
                </a:solidFill>
                <a:latin typeface="+mj-lt"/>
                <a:ea typeface="Times New Roman" panose="02020603050405020304" pitchFamily="18" charset="0"/>
              </a:rPr>
              <a:t>Analgesia</a:t>
            </a:r>
            <a:r>
              <a:rPr lang="it-IT" sz="1600" dirty="0">
                <a:solidFill>
                  <a:srgbClr val="0E0E0E"/>
                </a:solidFill>
                <a:latin typeface="+mj-lt"/>
                <a:ea typeface="Times New Roman" panose="02020603050405020304" pitchFamily="18" charset="0"/>
              </a:rPr>
              <a:t>: Paracetamolo 1 g + </a:t>
            </a:r>
            <a:r>
              <a:rPr lang="it-IT" sz="1600" dirty="0" err="1">
                <a:solidFill>
                  <a:srgbClr val="0E0E0E"/>
                </a:solidFill>
                <a:latin typeface="+mj-lt"/>
                <a:ea typeface="Times New Roman" panose="02020603050405020304" pitchFamily="18" charset="0"/>
              </a:rPr>
              <a:t>Ketorolac</a:t>
            </a:r>
            <a:r>
              <a:rPr lang="it-IT" sz="1600" dirty="0">
                <a:solidFill>
                  <a:srgbClr val="0E0E0E"/>
                </a:solidFill>
                <a:latin typeface="+mj-lt"/>
                <a:ea typeface="Times New Roman" panose="02020603050405020304" pitchFamily="18" charset="0"/>
              </a:rPr>
              <a:t> 30 mg</a:t>
            </a:r>
            <a:endParaRPr lang="it-IT" sz="1600" dirty="0">
              <a:effectLst/>
              <a:latin typeface="+mj-lt"/>
              <a:ea typeface="Times New Roman" panose="02020603050405020304" pitchFamily="18" charset="0"/>
            </a:endParaRPr>
          </a:p>
        </p:txBody>
      </p:sp>
      <p:sp>
        <p:nvSpPr>
          <p:cNvPr id="45" name="CasellaDiTesto 44">
            <a:extLst>
              <a:ext uri="{FF2B5EF4-FFF2-40B4-BE49-F238E27FC236}">
                <a16:creationId xmlns:a16="http://schemas.microsoft.com/office/drawing/2014/main" id="{29C18343-D69E-BB4C-9765-B4CF530C0C29}"/>
              </a:ext>
            </a:extLst>
          </p:cNvPr>
          <p:cNvSpPr txBox="1"/>
          <p:nvPr/>
        </p:nvSpPr>
        <p:spPr>
          <a:xfrm>
            <a:off x="8848142" y="4535571"/>
            <a:ext cx="3386940" cy="1929503"/>
          </a:xfrm>
          <a:prstGeom prst="rect">
            <a:avLst/>
          </a:prstGeom>
          <a:noFill/>
        </p:spPr>
        <p:txBody>
          <a:bodyPr wrap="square">
            <a:spAutoFit/>
          </a:bodyPr>
          <a:lstStyle/>
          <a:p>
            <a:pPr>
              <a:lnSpc>
                <a:spcPct val="135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it-IT" b="1" dirty="0">
                <a:solidFill>
                  <a:srgbClr val="0E0E0E"/>
                </a:solidFill>
                <a:latin typeface="+mj-lt"/>
                <a:ea typeface="Times New Roman" panose="02020603050405020304" pitchFamily="18" charset="0"/>
              </a:rPr>
              <a:t>Anestesia Locoregionale:</a:t>
            </a:r>
          </a:p>
          <a:p>
            <a:pPr marL="285750" indent="-285750">
              <a:lnSpc>
                <a:spcPct val="135000"/>
              </a:lnSpc>
              <a:buClr>
                <a:srgbClr val="0070C0"/>
              </a:buClr>
              <a:buFont typeface="Wingdings" pitchFamily="2" charset="2"/>
              <a:buChar char="Ø"/>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it-IT" dirty="0">
                <a:solidFill>
                  <a:srgbClr val="0E0E0E"/>
                </a:solidFill>
                <a:latin typeface="+mj-lt"/>
                <a:ea typeface="Times New Roman" panose="02020603050405020304" pitchFamily="18" charset="0"/>
              </a:rPr>
              <a:t>Protocollo standard + ESBP con </a:t>
            </a:r>
            <a:r>
              <a:rPr lang="it-IT" dirty="0" err="1">
                <a:solidFill>
                  <a:srgbClr val="0E0E0E"/>
                </a:solidFill>
                <a:latin typeface="+mj-lt"/>
                <a:ea typeface="Times New Roman" panose="02020603050405020304" pitchFamily="18" charset="0"/>
              </a:rPr>
              <a:t>R</a:t>
            </a:r>
            <a:r>
              <a:rPr lang="it-IT" sz="1800" dirty="0" err="1">
                <a:solidFill>
                  <a:srgbClr val="0E0E0E"/>
                </a:solidFill>
                <a:effectLst/>
                <a:latin typeface="+mj-lt"/>
                <a:ea typeface="Times New Roman" panose="02020603050405020304" pitchFamily="18" charset="0"/>
              </a:rPr>
              <a:t>opivacaina</a:t>
            </a:r>
            <a:r>
              <a:rPr lang="it-IT" sz="1800" dirty="0">
                <a:solidFill>
                  <a:srgbClr val="0E0E0E"/>
                </a:solidFill>
                <a:effectLst/>
                <a:latin typeface="+mj-lt"/>
                <a:ea typeface="Times New Roman" panose="02020603050405020304" pitchFamily="18" charset="0"/>
              </a:rPr>
              <a:t> concentrazione 3,75 </a:t>
            </a:r>
            <a:r>
              <a:rPr lang="it-IT" dirty="0">
                <a:solidFill>
                  <a:srgbClr val="0E0E0E"/>
                </a:solidFill>
                <a:latin typeface="+mj-lt"/>
                <a:ea typeface="Times New Roman" panose="02020603050405020304" pitchFamily="18" charset="0"/>
              </a:rPr>
              <a:t>- </a:t>
            </a:r>
            <a:r>
              <a:rPr lang="it-IT" sz="1800" dirty="0">
                <a:solidFill>
                  <a:srgbClr val="0E0E0E"/>
                </a:solidFill>
                <a:effectLst/>
                <a:latin typeface="+mj-lt"/>
                <a:ea typeface="Times New Roman" panose="02020603050405020304" pitchFamily="18" charset="0"/>
              </a:rPr>
              <a:t> 5,00 mg/ml.  Dose 113-200 mg</a:t>
            </a:r>
            <a:endParaRPr lang="it-IT" dirty="0">
              <a:latin typeface="+mj-lt"/>
            </a:endParaRPr>
          </a:p>
        </p:txBody>
      </p:sp>
      <p:sp>
        <p:nvSpPr>
          <p:cNvPr id="18" name="Rettangolo con angoli arrotondati 17">
            <a:extLst>
              <a:ext uri="{FF2B5EF4-FFF2-40B4-BE49-F238E27FC236}">
                <a16:creationId xmlns:a16="http://schemas.microsoft.com/office/drawing/2014/main" id="{D009E448-8A5F-AA44-AF12-2C37C5F51DF9}"/>
              </a:ext>
            </a:extLst>
          </p:cNvPr>
          <p:cNvSpPr/>
          <p:nvPr/>
        </p:nvSpPr>
        <p:spPr>
          <a:xfrm>
            <a:off x="4834758" y="3429000"/>
            <a:ext cx="2522483" cy="11125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Età, BMI CPAP, DM, patologie cardiache, neoplasie </a:t>
            </a:r>
          </a:p>
        </p:txBody>
      </p:sp>
    </p:spTree>
    <p:extLst>
      <p:ext uri="{BB962C8B-B14F-4D97-AF65-F5344CB8AC3E}">
        <p14:creationId xmlns:p14="http://schemas.microsoft.com/office/powerpoint/2010/main" val="1571894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41" grpId="0" animBg="1"/>
      <p:bldP spid="42" grpId="0" animBg="1"/>
      <p:bldP spid="43" grpId="0"/>
      <p:bldP spid="45" grpId="0"/>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id="{ADCC8C9E-2DB3-8243-9119-CB24A6CA0885}"/>
              </a:ext>
            </a:extLst>
          </p:cNvPr>
          <p:cNvSpPr>
            <a:spLocks noGrp="1"/>
          </p:cNvSpPr>
          <p:nvPr>
            <p:ph type="title"/>
          </p:nvPr>
        </p:nvSpPr>
        <p:spPr>
          <a:xfrm>
            <a:off x="1371597" y="348865"/>
            <a:ext cx="10044023" cy="877729"/>
          </a:xfrm>
        </p:spPr>
        <p:txBody>
          <a:bodyPr anchor="ctr">
            <a:normAutofit fontScale="90000"/>
          </a:bodyPr>
          <a:lstStyle/>
          <a:p>
            <a:r>
              <a:rPr lang="it-IT" sz="3100" b="1" dirty="0">
                <a:solidFill>
                  <a:srgbClr val="FFFFFF"/>
                </a:solidFill>
              </a:rPr>
              <a:t>Studio: </a:t>
            </a:r>
            <a:r>
              <a:rPr lang="it-IT" sz="3100" b="1" dirty="0">
                <a:solidFill>
                  <a:srgbClr val="FFFFFF"/>
                </a:solidFill>
                <a:effectLst/>
              </a:rPr>
              <a:t>effetto del blocco del piano dell’erettore della colonna in</a:t>
            </a:r>
            <a:r>
              <a:rPr lang="it-IT" sz="3100" b="1" dirty="0">
                <a:solidFill>
                  <a:srgbClr val="FFFFFF"/>
                </a:solidFill>
              </a:rPr>
              <a:t> </a:t>
            </a:r>
            <a:r>
              <a:rPr lang="it-IT" sz="3100" b="1" dirty="0">
                <a:solidFill>
                  <a:srgbClr val="FFFFFF"/>
                </a:solidFill>
                <a:effectLst/>
              </a:rPr>
              <a:t>chirurgia </a:t>
            </a:r>
            <a:r>
              <a:rPr lang="it-IT" sz="3100" b="1" dirty="0" err="1">
                <a:solidFill>
                  <a:srgbClr val="FFFFFF"/>
                </a:solidFill>
                <a:effectLst/>
              </a:rPr>
              <a:t>bariatrica</a:t>
            </a:r>
            <a:r>
              <a:rPr lang="it-IT" sz="3100" b="1" dirty="0">
                <a:solidFill>
                  <a:srgbClr val="FFFFFF"/>
                </a:solidFill>
                <a:effectLst/>
              </a:rPr>
              <a:t>: uno studio retrospettivo monocentrico</a:t>
            </a:r>
            <a:br>
              <a:rPr lang="it-IT" sz="1900" dirty="0">
                <a:solidFill>
                  <a:srgbClr val="FFFFFF"/>
                </a:solidFill>
                <a:effectLst/>
                <a:latin typeface="Arial" panose="020B0604020202020204" pitchFamily="34" charset="0"/>
              </a:rPr>
            </a:br>
            <a:endParaRPr lang="it-IT" sz="1900" dirty="0">
              <a:solidFill>
                <a:srgbClr val="FFFFFF"/>
              </a:solidFill>
            </a:endParaRPr>
          </a:p>
        </p:txBody>
      </p:sp>
      <p:sp>
        <p:nvSpPr>
          <p:cNvPr id="16" name="CasellaDiTesto 15">
            <a:extLst>
              <a:ext uri="{FF2B5EF4-FFF2-40B4-BE49-F238E27FC236}">
                <a16:creationId xmlns:a16="http://schemas.microsoft.com/office/drawing/2014/main" id="{89436F93-F387-0D45-8013-1041DAD159FA}"/>
              </a:ext>
            </a:extLst>
          </p:cNvPr>
          <p:cNvSpPr txBox="1"/>
          <p:nvPr/>
        </p:nvSpPr>
        <p:spPr>
          <a:xfrm>
            <a:off x="126124" y="1718441"/>
            <a:ext cx="3263462" cy="523220"/>
          </a:xfrm>
          <a:prstGeom prst="rect">
            <a:avLst/>
          </a:prstGeom>
          <a:noFill/>
        </p:spPr>
        <p:txBody>
          <a:bodyPr wrap="square" rtlCol="0">
            <a:spAutoFit/>
          </a:bodyPr>
          <a:lstStyle/>
          <a:p>
            <a:r>
              <a:rPr lang="it-IT" sz="2800" b="1" dirty="0"/>
              <a:t>Obiettivo </a:t>
            </a:r>
          </a:p>
        </p:txBody>
      </p:sp>
      <p:sp>
        <p:nvSpPr>
          <p:cNvPr id="17" name="CasellaDiTesto 16">
            <a:extLst>
              <a:ext uri="{FF2B5EF4-FFF2-40B4-BE49-F238E27FC236}">
                <a16:creationId xmlns:a16="http://schemas.microsoft.com/office/drawing/2014/main" id="{35537C48-BA8E-5B47-B40A-0004D8F04FEC}"/>
              </a:ext>
            </a:extLst>
          </p:cNvPr>
          <p:cNvSpPr txBox="1"/>
          <p:nvPr/>
        </p:nvSpPr>
        <p:spPr>
          <a:xfrm>
            <a:off x="279421" y="4514262"/>
            <a:ext cx="7567448" cy="1754326"/>
          </a:xfrm>
          <a:prstGeom prst="rect">
            <a:avLst/>
          </a:prstGeom>
          <a:noFill/>
        </p:spPr>
        <p:txBody>
          <a:bodyPr wrap="square">
            <a:spAutoFit/>
          </a:bodyPr>
          <a:lstStyle/>
          <a:p>
            <a:pPr marL="285750" indent="-285750">
              <a:buFont typeface="Wingdings" pitchFamily="2" charset="2"/>
              <a:buChar char="Ø"/>
            </a:pPr>
            <a:endParaRPr lang="it-IT" dirty="0">
              <a:solidFill>
                <a:srgbClr val="0C0C0C"/>
              </a:solidFill>
              <a:effectLst/>
              <a:latin typeface="Arial" panose="020B0604020202020204" pitchFamily="34" charset="0"/>
            </a:endParaRPr>
          </a:p>
          <a:p>
            <a:pPr marL="285750" indent="-285750">
              <a:buFont typeface="Wingdings" pitchFamily="2" charset="2"/>
              <a:buChar char="Ø"/>
            </a:pPr>
            <a:endParaRPr lang="it-IT" dirty="0">
              <a:solidFill>
                <a:srgbClr val="0C0C0C"/>
              </a:solidFill>
              <a:latin typeface="Arial" panose="020B0604020202020204" pitchFamily="34" charset="0"/>
            </a:endParaRPr>
          </a:p>
          <a:p>
            <a:pPr marL="285750" indent="-285750">
              <a:buClr>
                <a:srgbClr val="0070C0"/>
              </a:buClr>
              <a:buFont typeface="Wingdings" pitchFamily="2" charset="2"/>
              <a:buChar char="Ø"/>
            </a:pPr>
            <a:r>
              <a:rPr lang="it-IT" dirty="0">
                <a:solidFill>
                  <a:srgbClr val="0C0C0C"/>
                </a:solidFill>
                <a:latin typeface="+mj-lt"/>
              </a:rPr>
              <a:t>C</a:t>
            </a:r>
            <a:r>
              <a:rPr lang="it-IT" dirty="0">
                <a:solidFill>
                  <a:srgbClr val="0C0C0C"/>
                </a:solidFill>
                <a:effectLst/>
                <a:latin typeface="+mj-lt"/>
              </a:rPr>
              <a:t>omplicanze post operatorie accorse </a:t>
            </a:r>
            <a:r>
              <a:rPr lang="it-IT" dirty="0">
                <a:solidFill>
                  <a:srgbClr val="0C0C0C"/>
                </a:solidFill>
                <a:effectLst/>
                <a:latin typeface="+mj-lt"/>
                <a:sym typeface="Wingdings" pitchFamily="2" charset="2"/>
              </a:rPr>
              <a:t> </a:t>
            </a:r>
            <a:r>
              <a:rPr lang="it-IT" i="1" u="sng" dirty="0" err="1">
                <a:solidFill>
                  <a:srgbClr val="0C0C0C"/>
                </a:solidFill>
                <a:effectLst/>
                <a:latin typeface="+mj-lt"/>
                <a:sym typeface="Wingdings" pitchFamily="2" charset="2"/>
              </a:rPr>
              <a:t>Clavien</a:t>
            </a:r>
            <a:r>
              <a:rPr lang="it-IT" i="1" u="sng" dirty="0">
                <a:solidFill>
                  <a:srgbClr val="0C0C0C"/>
                </a:solidFill>
                <a:effectLst/>
                <a:latin typeface="+mj-lt"/>
                <a:sym typeface="Wingdings" pitchFamily="2" charset="2"/>
              </a:rPr>
              <a:t> dindo </a:t>
            </a:r>
            <a:r>
              <a:rPr lang="it-IT" i="1" u="sng" dirty="0" err="1">
                <a:solidFill>
                  <a:srgbClr val="0C0C0C"/>
                </a:solidFill>
                <a:effectLst/>
                <a:latin typeface="+mj-lt"/>
                <a:sym typeface="Wingdings" pitchFamily="2" charset="2"/>
              </a:rPr>
              <a:t>classification</a:t>
            </a:r>
            <a:endParaRPr lang="it-IT" i="1" u="sng" dirty="0">
              <a:solidFill>
                <a:srgbClr val="0C0C0C"/>
              </a:solidFill>
              <a:effectLst/>
              <a:latin typeface="+mj-lt"/>
            </a:endParaRPr>
          </a:p>
          <a:p>
            <a:pPr marL="285750" indent="-285750">
              <a:buClr>
                <a:srgbClr val="0070C0"/>
              </a:buClr>
              <a:buFont typeface="Wingdings" pitchFamily="2" charset="2"/>
              <a:buChar char="Ø"/>
            </a:pPr>
            <a:endParaRPr lang="it-IT" dirty="0">
              <a:solidFill>
                <a:srgbClr val="0C0C0C"/>
              </a:solidFill>
              <a:effectLst/>
              <a:latin typeface="+mj-lt"/>
            </a:endParaRPr>
          </a:p>
          <a:p>
            <a:pPr marL="285750" indent="-285750">
              <a:buClr>
                <a:srgbClr val="0070C0"/>
              </a:buClr>
              <a:buFont typeface="Wingdings" pitchFamily="2" charset="2"/>
              <a:buChar char="Ø"/>
            </a:pPr>
            <a:r>
              <a:rPr lang="it-IT" dirty="0">
                <a:solidFill>
                  <a:srgbClr val="0C0C0C"/>
                </a:solidFill>
                <a:latin typeface="+mj-lt"/>
              </a:rPr>
              <a:t>H</a:t>
            </a:r>
            <a:r>
              <a:rPr lang="it-IT" dirty="0">
                <a:solidFill>
                  <a:srgbClr val="0C0C0C"/>
                </a:solidFill>
                <a:effectLst/>
                <a:latin typeface="+mj-lt"/>
              </a:rPr>
              <a:t>ospital </a:t>
            </a:r>
            <a:r>
              <a:rPr lang="it-IT" dirty="0" err="1">
                <a:solidFill>
                  <a:srgbClr val="0C0C0C"/>
                </a:solidFill>
                <a:effectLst/>
                <a:latin typeface="+mj-lt"/>
              </a:rPr>
              <a:t>lengh</a:t>
            </a:r>
            <a:r>
              <a:rPr lang="it-IT" dirty="0">
                <a:solidFill>
                  <a:srgbClr val="0C0C0C"/>
                </a:solidFill>
                <a:effectLst/>
                <a:latin typeface="+mj-lt"/>
              </a:rPr>
              <a:t> of stay.</a:t>
            </a:r>
          </a:p>
          <a:p>
            <a:pPr marL="285750" indent="-285750">
              <a:buFontTx/>
              <a:buChar char="-"/>
            </a:pPr>
            <a:endParaRPr lang="it-IT" dirty="0">
              <a:solidFill>
                <a:srgbClr val="0C0C0C"/>
              </a:solidFill>
              <a:effectLst/>
              <a:latin typeface="Arial" panose="020B0604020202020204" pitchFamily="34" charset="0"/>
            </a:endParaRPr>
          </a:p>
        </p:txBody>
      </p:sp>
      <p:pic>
        <p:nvPicPr>
          <p:cNvPr id="21" name="Immagine 20">
            <a:extLst>
              <a:ext uri="{FF2B5EF4-FFF2-40B4-BE49-F238E27FC236}">
                <a16:creationId xmlns:a16="http://schemas.microsoft.com/office/drawing/2014/main" id="{FF5EE071-5535-C54B-ADD8-19F7210CDFF3}"/>
              </a:ext>
            </a:extLst>
          </p:cNvPr>
          <p:cNvPicPr>
            <a:picLocks noChangeAspect="1"/>
          </p:cNvPicPr>
          <p:nvPr/>
        </p:nvPicPr>
        <p:blipFill>
          <a:blip r:embed="rId3"/>
          <a:stretch>
            <a:fillRect/>
          </a:stretch>
        </p:blipFill>
        <p:spPr>
          <a:xfrm>
            <a:off x="7358063" y="1924820"/>
            <a:ext cx="4907575" cy="4848959"/>
          </a:xfrm>
          <a:prstGeom prst="rect">
            <a:avLst/>
          </a:prstGeom>
        </p:spPr>
      </p:pic>
      <p:sp>
        <p:nvSpPr>
          <p:cNvPr id="27" name="CasellaDiTesto 26">
            <a:extLst>
              <a:ext uri="{FF2B5EF4-FFF2-40B4-BE49-F238E27FC236}">
                <a16:creationId xmlns:a16="http://schemas.microsoft.com/office/drawing/2014/main" id="{16B82076-420C-A540-A33C-55DEEF6C6331}"/>
              </a:ext>
            </a:extLst>
          </p:cNvPr>
          <p:cNvSpPr txBox="1"/>
          <p:nvPr/>
        </p:nvSpPr>
        <p:spPr>
          <a:xfrm>
            <a:off x="279421" y="2241661"/>
            <a:ext cx="5236918" cy="2123658"/>
          </a:xfrm>
          <a:prstGeom prst="rect">
            <a:avLst/>
          </a:prstGeom>
          <a:noFill/>
        </p:spPr>
        <p:txBody>
          <a:bodyPr wrap="square">
            <a:spAutoFit/>
          </a:bodyPr>
          <a:lstStyle/>
          <a:p>
            <a:pPr marL="285750" indent="-285750">
              <a:buClr>
                <a:srgbClr val="0070C0"/>
              </a:buClr>
              <a:buFont typeface="Wingdings" pitchFamily="2" charset="2"/>
              <a:buChar char="Ø"/>
            </a:pPr>
            <a:r>
              <a:rPr lang="it-IT" sz="2000" b="1" dirty="0">
                <a:solidFill>
                  <a:srgbClr val="0C0C0C"/>
                </a:solidFill>
                <a:effectLst/>
                <a:latin typeface="+mj-lt"/>
              </a:rPr>
              <a:t>NRS (</a:t>
            </a:r>
            <a:r>
              <a:rPr lang="it-IT" sz="2000" b="1" i="1" dirty="0" err="1">
                <a:solidFill>
                  <a:srgbClr val="0E0E0E"/>
                </a:solidFill>
                <a:effectLst/>
                <a:latin typeface="+mj-lt"/>
              </a:rPr>
              <a:t>Numerical</a:t>
            </a:r>
            <a:r>
              <a:rPr lang="it-IT" sz="2000" b="1" i="1" dirty="0">
                <a:solidFill>
                  <a:srgbClr val="0E0E0E"/>
                </a:solidFill>
                <a:effectLst/>
                <a:latin typeface="+mj-lt"/>
              </a:rPr>
              <a:t> Rating Scale</a:t>
            </a:r>
            <a:r>
              <a:rPr lang="it-IT" sz="2000" b="1" i="1" dirty="0">
                <a:solidFill>
                  <a:srgbClr val="0E0E0E"/>
                </a:solidFill>
                <a:latin typeface="+mj-lt"/>
              </a:rPr>
              <a:t>) </a:t>
            </a:r>
            <a:endParaRPr lang="it-IT" sz="2000" b="1" dirty="0">
              <a:solidFill>
                <a:srgbClr val="0C0C0C"/>
              </a:solidFill>
              <a:effectLst/>
              <a:latin typeface="+mj-lt"/>
            </a:endParaRPr>
          </a:p>
          <a:p>
            <a:pPr marL="285750" indent="-285750">
              <a:buClr>
                <a:srgbClr val="0070C0"/>
              </a:buClr>
              <a:buFont typeface="Wingdings" pitchFamily="2" charset="2"/>
              <a:buChar char="Ø"/>
            </a:pPr>
            <a:endParaRPr lang="it-IT" sz="2000" b="1" dirty="0">
              <a:solidFill>
                <a:srgbClr val="0C0C0C"/>
              </a:solidFill>
              <a:effectLst/>
              <a:latin typeface="+mj-lt"/>
            </a:endParaRPr>
          </a:p>
          <a:p>
            <a:pPr marL="285750" indent="-285750">
              <a:buClr>
                <a:srgbClr val="0070C0"/>
              </a:buClr>
              <a:buFont typeface="Wingdings" pitchFamily="2" charset="2"/>
              <a:buChar char="Ø"/>
            </a:pPr>
            <a:r>
              <a:rPr lang="it-IT" sz="2000" b="1" dirty="0">
                <a:solidFill>
                  <a:srgbClr val="0C0C0C"/>
                </a:solidFill>
                <a:latin typeface="+mj-lt"/>
              </a:rPr>
              <a:t>U</a:t>
            </a:r>
            <a:r>
              <a:rPr lang="it-IT" sz="2000" b="1" dirty="0">
                <a:solidFill>
                  <a:srgbClr val="0C0C0C"/>
                </a:solidFill>
                <a:effectLst/>
                <a:latin typeface="+mj-lt"/>
              </a:rPr>
              <a:t>tilizzo di terapia rescue (</a:t>
            </a:r>
            <a:r>
              <a:rPr lang="it-IT" sz="2000" b="1" dirty="0" err="1">
                <a:solidFill>
                  <a:srgbClr val="0C0C0C"/>
                </a:solidFill>
                <a:effectLst/>
                <a:latin typeface="+mj-lt"/>
              </a:rPr>
              <a:t>Tramadolo</a:t>
            </a:r>
            <a:r>
              <a:rPr lang="it-IT" sz="2000" b="1" dirty="0">
                <a:solidFill>
                  <a:srgbClr val="0C0C0C"/>
                </a:solidFill>
                <a:effectLst/>
                <a:latin typeface="+mj-lt"/>
              </a:rPr>
              <a:t> 100 mg</a:t>
            </a:r>
            <a:r>
              <a:rPr lang="it-IT" b="1" dirty="0">
                <a:solidFill>
                  <a:srgbClr val="0C0C0C"/>
                </a:solidFill>
                <a:effectLst/>
                <a:latin typeface="+mj-lt"/>
              </a:rPr>
              <a:t>)</a:t>
            </a:r>
          </a:p>
          <a:p>
            <a:pPr>
              <a:buClr>
                <a:srgbClr val="0070C0"/>
              </a:buClr>
            </a:pPr>
            <a:r>
              <a:rPr lang="it-IT" b="1" dirty="0">
                <a:solidFill>
                  <a:srgbClr val="0C0C0C"/>
                </a:solidFill>
                <a:latin typeface="+mj-lt"/>
              </a:rPr>
              <a:t>    </a:t>
            </a:r>
            <a:endParaRPr lang="it-IT" b="1" dirty="0">
              <a:solidFill>
                <a:srgbClr val="0C0C0C"/>
              </a:solidFill>
              <a:effectLst/>
              <a:latin typeface="+mj-lt"/>
            </a:endParaRPr>
          </a:p>
          <a:p>
            <a:pPr marL="285750" indent="-285750">
              <a:buClr>
                <a:srgbClr val="0070C0"/>
              </a:buClr>
              <a:buFont typeface="Wingdings" pitchFamily="2" charset="2"/>
              <a:buChar char="Ø"/>
            </a:pPr>
            <a:r>
              <a:rPr lang="it-IT" dirty="0">
                <a:solidFill>
                  <a:srgbClr val="0C0C0C"/>
                </a:solidFill>
                <a:latin typeface="+mj-lt"/>
              </a:rPr>
              <a:t>P</a:t>
            </a:r>
            <a:r>
              <a:rPr lang="it-IT" dirty="0">
                <a:solidFill>
                  <a:srgbClr val="0C0C0C"/>
                </a:solidFill>
                <a:effectLst/>
                <a:latin typeface="+mj-lt"/>
              </a:rPr>
              <a:t>ONV  </a:t>
            </a:r>
          </a:p>
          <a:p>
            <a:pPr marL="285750" indent="-285750">
              <a:buClr>
                <a:srgbClr val="0070C0"/>
              </a:buClr>
              <a:buFont typeface="Wingdings" pitchFamily="2" charset="2"/>
              <a:buChar char="Ø"/>
            </a:pPr>
            <a:endParaRPr lang="it-IT" dirty="0">
              <a:solidFill>
                <a:srgbClr val="0C0C0C"/>
              </a:solidFill>
              <a:effectLst/>
              <a:latin typeface="+mj-lt"/>
            </a:endParaRPr>
          </a:p>
          <a:p>
            <a:pPr marL="285750" indent="-285750">
              <a:buClr>
                <a:srgbClr val="0070C0"/>
              </a:buClr>
              <a:buFont typeface="Wingdings" pitchFamily="2" charset="2"/>
              <a:buChar char="Ø"/>
            </a:pPr>
            <a:r>
              <a:rPr lang="it-IT" dirty="0">
                <a:solidFill>
                  <a:srgbClr val="0C0C0C"/>
                </a:solidFill>
                <a:latin typeface="+mj-lt"/>
              </a:rPr>
              <a:t>M</a:t>
            </a:r>
            <a:r>
              <a:rPr lang="it-IT" dirty="0">
                <a:solidFill>
                  <a:srgbClr val="0C0C0C"/>
                </a:solidFill>
                <a:effectLst/>
                <a:latin typeface="+mj-lt"/>
              </a:rPr>
              <a:t>obilizzazione precoce del paziente</a:t>
            </a:r>
            <a:endParaRPr lang="it-IT" dirty="0">
              <a:solidFill>
                <a:srgbClr val="0C0C0C"/>
              </a:solidFill>
              <a:latin typeface="+mj-lt"/>
            </a:endParaRPr>
          </a:p>
        </p:txBody>
      </p:sp>
      <p:sp>
        <p:nvSpPr>
          <p:cNvPr id="23" name="Parentesi graffa chiusa 22">
            <a:extLst>
              <a:ext uri="{FF2B5EF4-FFF2-40B4-BE49-F238E27FC236}">
                <a16:creationId xmlns:a16="http://schemas.microsoft.com/office/drawing/2014/main" id="{A1F40261-DB4E-DC49-AED2-2B913C7EBFBB}"/>
              </a:ext>
            </a:extLst>
          </p:cNvPr>
          <p:cNvSpPr/>
          <p:nvPr/>
        </p:nvSpPr>
        <p:spPr>
          <a:xfrm>
            <a:off x="5107266" y="2099175"/>
            <a:ext cx="818148" cy="2170032"/>
          </a:xfrm>
          <a:prstGeom prst="righ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it-IT"/>
          </a:p>
        </p:txBody>
      </p:sp>
      <p:sp>
        <p:nvSpPr>
          <p:cNvPr id="24" name="CasellaDiTesto 23">
            <a:extLst>
              <a:ext uri="{FF2B5EF4-FFF2-40B4-BE49-F238E27FC236}">
                <a16:creationId xmlns:a16="http://schemas.microsoft.com/office/drawing/2014/main" id="{CE7576F4-D622-D547-A61D-33063B7B36BC}"/>
              </a:ext>
            </a:extLst>
          </p:cNvPr>
          <p:cNvSpPr txBox="1"/>
          <p:nvPr/>
        </p:nvSpPr>
        <p:spPr>
          <a:xfrm>
            <a:off x="6096000" y="2999525"/>
            <a:ext cx="2887579" cy="369332"/>
          </a:xfrm>
          <a:prstGeom prst="rect">
            <a:avLst/>
          </a:prstGeom>
          <a:noFill/>
        </p:spPr>
        <p:txBody>
          <a:bodyPr wrap="square" rtlCol="0">
            <a:spAutoFit/>
          </a:bodyPr>
          <a:lstStyle/>
          <a:p>
            <a:r>
              <a:rPr lang="it-IT" b="1" dirty="0"/>
              <a:t>POD 0/1 </a:t>
            </a:r>
          </a:p>
        </p:txBody>
      </p:sp>
    </p:spTree>
    <p:extLst>
      <p:ext uri="{BB962C8B-B14F-4D97-AF65-F5344CB8AC3E}">
        <p14:creationId xmlns:p14="http://schemas.microsoft.com/office/powerpoint/2010/main" val="2369310853"/>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22068</TotalTime>
  <Words>2413</Words>
  <Application>Microsoft Macintosh PowerPoint</Application>
  <PresentationFormat>Widescreen</PresentationFormat>
  <Paragraphs>285</Paragraphs>
  <Slides>17</Slides>
  <Notes>14</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17</vt:i4>
      </vt:variant>
    </vt:vector>
  </HeadingPairs>
  <TitlesOfParts>
    <vt:vector size="24" baseType="lpstr">
      <vt:lpstr>.SF NS</vt:lpstr>
      <vt:lpstr>Arial</vt:lpstr>
      <vt:lpstr>Calibri</vt:lpstr>
      <vt:lpstr>Calibri Light</vt:lpstr>
      <vt:lpstr>Times New Roman</vt:lpstr>
      <vt:lpstr>Wingdings</vt:lpstr>
      <vt:lpstr>Tema di Office</vt:lpstr>
      <vt:lpstr>Effetto del blocco del piano dell’erettore della colonna in chirurgia bariatrica: uno studio retrospettivo monocentrico </vt:lpstr>
      <vt:lpstr>Definizione ed epidemiologia</vt:lpstr>
      <vt:lpstr>Complicanze legate all’obesità </vt:lpstr>
      <vt:lpstr>La chirurgia bariatrica: principali benefici </vt:lpstr>
      <vt:lpstr>Gestione anestesiologica nel paziente bariatrico</vt:lpstr>
      <vt:lpstr>Studio: effetto del blocco del piano dell’erettore della colonna in chirurgia bariatrica: uno studio retrospettivo monocentrico </vt:lpstr>
      <vt:lpstr>Erector Spinae Plane Block </vt:lpstr>
      <vt:lpstr>Studio: effetto del blocco del piano dell’erettore della colonna in chirurgia bariatrica: uno studio retrospettivo monocentrico </vt:lpstr>
      <vt:lpstr>Studio: effetto del blocco del piano dell’erettore della colonna in chirurgia bariatrica: uno studio retrospettivo monocentrico </vt:lpstr>
      <vt:lpstr>Studio: effetto del blocco del piano dell’erettore della colonna in chirurgia bariatrica: uno studio retrospettivo monocentrico </vt:lpstr>
      <vt:lpstr>Studio: effetto del blocco del piano dell’erettore della colonna in chirurgia bariatrica: uno studio retrospettivo monocentrico </vt:lpstr>
      <vt:lpstr>Studio: effetto del blocco del piano dell’erettore della colonna in chirurgia bariatrica: uno studio retrospettivo monocentrico </vt:lpstr>
      <vt:lpstr>Studio: effetto del blocco del piano dell’erettore della colonna in chirurgia bariatrica: uno studio retrospettivo monocentrico </vt:lpstr>
      <vt:lpstr>Studio: effetto del blocco del piano dell’erettore della colonna in chirurgia bariatrica: uno studio retrospettivo monocentrico </vt:lpstr>
      <vt:lpstr>Studio: effetto del blocco del piano dell’erettore della colonna in chirurgia bariatrica: uno studio retrospettivo monocentrico </vt:lpstr>
      <vt:lpstr>Studio: effetto del blocco del piano dell’erettore della colonna in chirurgia bariatrica: uno studio retrospettivo monocentrico </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Effetto del blocco del piano dell’erettore della colonna in chirurgia bariatrica: uno studio retrospettivo monocentrico </dc:title>
  <dc:creator>v.maggio7@campus.unimib.it</dc:creator>
  <cp:lastModifiedBy>v.maggio7@campus.unimib.it</cp:lastModifiedBy>
  <cp:revision>55</cp:revision>
  <dcterms:created xsi:type="dcterms:W3CDTF">2024-10-22T08:36:56Z</dcterms:created>
  <dcterms:modified xsi:type="dcterms:W3CDTF">2025-10-26T15:22:55Z</dcterms:modified>
</cp:coreProperties>
</file>